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6858000" cx="12192000"/>
  <p:notesSz cx="9144000" cy="6858000"/>
  <p:embeddedFontLst>
    <p:embeddedFont>
      <p:font typeface="Exo Black"/>
      <p:bold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5" roundtripDataSignature="AMtx7mjrepeF+Q+3+jCOmwlaZGGKSqZj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7DBCD42-ECCF-4E25-BE59-CBEF8931C197}">
  <a:tblStyle styleId="{47DBCD42-ECCF-4E25-BE59-CBEF8931C19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ExoBlack-boldItalic.fntdata"/><Relationship Id="rId23" Type="http://schemas.openxmlformats.org/officeDocument/2006/relationships/font" Target="fonts/ExoBlack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5" Type="http://customschemas.google.com/relationships/presentationmetadata" Target="meta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79484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1" type="ftr"/>
          </p:nvPr>
        </p:nvSpPr>
        <p:spPr>
          <a:xfrm>
            <a:off x="0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REMOTA TECNOLOGIA</a:t>
            </a:r>
            <a:endParaRPr/>
          </a:p>
        </p:txBody>
      </p:sp>
      <p:sp>
        <p:nvSpPr>
          <p:cNvPr id="88" name="Google Shape;88;p1:notes"/>
          <p:cNvSpPr txBox="1"/>
          <p:nvPr>
            <p:ph idx="3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MANUAL DO USUÁRIO PARA TXRoIP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0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1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2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3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4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5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6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1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16:notes"/>
          <p:cNvSpPr txBox="1"/>
          <p:nvPr>
            <p:ph idx="11" type="ftr"/>
          </p:nvPr>
        </p:nvSpPr>
        <p:spPr>
          <a:xfrm>
            <a:off x="0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REMOTA TECNOLOGIA</a:t>
            </a:r>
            <a:endParaRPr/>
          </a:p>
        </p:txBody>
      </p:sp>
      <p:sp>
        <p:nvSpPr>
          <p:cNvPr id="352" name="Google Shape;352;p16:notes"/>
          <p:cNvSpPr txBox="1"/>
          <p:nvPr>
            <p:ph idx="3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MANUAL DO USUÁRIO PARA TXRoIP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3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 txBox="1"/>
          <p:nvPr>
            <p:ph idx="11" type="ftr"/>
          </p:nvPr>
        </p:nvSpPr>
        <p:spPr>
          <a:xfrm>
            <a:off x="0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REMOTA TECNOLOGIA</a:t>
            </a:r>
            <a:endParaRPr/>
          </a:p>
        </p:txBody>
      </p:sp>
      <p:sp>
        <p:nvSpPr>
          <p:cNvPr id="115" name="Google Shape;115;p4:notes"/>
          <p:cNvSpPr txBox="1"/>
          <p:nvPr>
            <p:ph idx="3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MANUAL DO USUÁRIO PARA TXRoIP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5:notes"/>
          <p:cNvSpPr txBox="1"/>
          <p:nvPr>
            <p:ph idx="11" type="ftr"/>
          </p:nvPr>
        </p:nvSpPr>
        <p:spPr>
          <a:xfrm>
            <a:off x="0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REMOTA TECNOLOGIA</a:t>
            </a:r>
            <a:endParaRPr/>
          </a:p>
        </p:txBody>
      </p:sp>
      <p:sp>
        <p:nvSpPr>
          <p:cNvPr id="134" name="Google Shape;134;p5:notes"/>
          <p:cNvSpPr txBox="1"/>
          <p:nvPr>
            <p:ph idx="3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MANUAL DO USUÁRIO PARA TXRoIP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6:notes"/>
          <p:cNvSpPr txBox="1"/>
          <p:nvPr>
            <p:ph idx="11" type="ftr"/>
          </p:nvPr>
        </p:nvSpPr>
        <p:spPr>
          <a:xfrm>
            <a:off x="0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REMOTA TECNOLOGIA</a:t>
            </a:r>
            <a:endParaRPr/>
          </a:p>
        </p:txBody>
      </p:sp>
      <p:sp>
        <p:nvSpPr>
          <p:cNvPr id="150" name="Google Shape;150;p6:notes"/>
          <p:cNvSpPr txBox="1"/>
          <p:nvPr>
            <p:ph idx="3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MANUAL DO USUÁRIO PARA TXRoIP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7:notes"/>
          <p:cNvSpPr txBox="1"/>
          <p:nvPr>
            <p:ph idx="11" type="ftr"/>
          </p:nvPr>
        </p:nvSpPr>
        <p:spPr>
          <a:xfrm>
            <a:off x="0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REMOTA TECNOLOGIA</a:t>
            </a:r>
            <a:endParaRPr/>
          </a:p>
        </p:txBody>
      </p:sp>
      <p:sp>
        <p:nvSpPr>
          <p:cNvPr id="164" name="Google Shape;164;p7:notes"/>
          <p:cNvSpPr txBox="1"/>
          <p:nvPr>
            <p:ph idx="3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MANUAL DO USUÁRIO PARA TXRoIP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8:notes"/>
          <p:cNvSpPr txBox="1"/>
          <p:nvPr>
            <p:ph idx="11" type="ftr"/>
          </p:nvPr>
        </p:nvSpPr>
        <p:spPr>
          <a:xfrm>
            <a:off x="0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REMOTA TECNOLOGIA</a:t>
            </a:r>
            <a:endParaRPr/>
          </a:p>
        </p:txBody>
      </p:sp>
      <p:sp>
        <p:nvSpPr>
          <p:cNvPr id="175" name="Google Shape;175;p8:notes"/>
          <p:cNvSpPr txBox="1"/>
          <p:nvPr>
            <p:ph idx="3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MANUAL DO USUÁRIO PARA TXRoIP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9:notes"/>
          <p:cNvSpPr txBox="1"/>
          <p:nvPr>
            <p:ph idx="11" type="ftr"/>
          </p:nvPr>
        </p:nvSpPr>
        <p:spPr>
          <a:xfrm>
            <a:off x="0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REMOTA TECNOLOGIA</a:t>
            </a:r>
            <a:endParaRPr/>
          </a:p>
        </p:txBody>
      </p:sp>
      <p:sp>
        <p:nvSpPr>
          <p:cNvPr id="186" name="Google Shape;186;p9:notes"/>
          <p:cNvSpPr txBox="1"/>
          <p:nvPr>
            <p:ph idx="3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MANUAL DO USUÁRIO PARA TXRoIP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7"/>
          <p:cNvSpPr txBox="1"/>
          <p:nvPr>
            <p:ph idx="1" type="body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is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/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8"/>
          <p:cNvSpPr txBox="1"/>
          <p:nvPr>
            <p:ph idx="1" type="body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9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1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0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1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2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2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22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2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3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3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23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23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2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5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5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2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6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26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2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6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7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7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g"/><Relationship Id="rId4" Type="http://schemas.openxmlformats.org/officeDocument/2006/relationships/image" Target="../media/image33.png"/><Relationship Id="rId5" Type="http://schemas.openxmlformats.org/officeDocument/2006/relationships/image" Target="../media/image22.png"/><Relationship Id="rId6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36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30.png"/><Relationship Id="rId9" Type="http://schemas.openxmlformats.org/officeDocument/2006/relationships/image" Target="../media/image29.png"/><Relationship Id="rId5" Type="http://schemas.openxmlformats.org/officeDocument/2006/relationships/image" Target="../media/image25.jpg"/><Relationship Id="rId6" Type="http://schemas.openxmlformats.org/officeDocument/2006/relationships/image" Target="../media/image34.png"/><Relationship Id="rId7" Type="http://schemas.openxmlformats.org/officeDocument/2006/relationships/image" Target="../media/image31.png"/><Relationship Id="rId8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jpg"/><Relationship Id="rId4" Type="http://schemas.openxmlformats.org/officeDocument/2006/relationships/image" Target="../media/image39.png"/><Relationship Id="rId5" Type="http://schemas.openxmlformats.org/officeDocument/2006/relationships/hyperlink" Target="mailto:atendimento@remotatec.com.br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9.jpg"/><Relationship Id="rId5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21.png"/><Relationship Id="rId13" Type="http://schemas.openxmlformats.org/officeDocument/2006/relationships/image" Target="../media/image23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4.jpg"/><Relationship Id="rId5" Type="http://schemas.openxmlformats.org/officeDocument/2006/relationships/image" Target="../media/image1.png"/><Relationship Id="rId6" Type="http://schemas.openxmlformats.org/officeDocument/2006/relationships/image" Target="../media/image10.png"/><Relationship Id="rId7" Type="http://schemas.openxmlformats.org/officeDocument/2006/relationships/image" Target="../media/image2.png"/><Relationship Id="rId8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142" y="-3398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la de computador com texto preto sobre fundo branco&#10;&#10;Descrição gerada automaticamente com confiança média" id="257" name="Google Shape;25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la de computador com fundo verde&#10;&#10;Descrição gerada automaticamente com confiança baixa" id="258" name="Google Shape;25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56408" y="3440804"/>
            <a:ext cx="4258384" cy="1581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la de um aparelho eletrônico&#10;&#10;Descrição gerada automaticamente com confiança média" id="259" name="Google Shape;25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3678" y="4955297"/>
            <a:ext cx="4403844" cy="1750069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0"/>
          <p:cNvSpPr/>
          <p:nvPr/>
        </p:nvSpPr>
        <p:spPr>
          <a:xfrm>
            <a:off x="0" y="2667000"/>
            <a:ext cx="6363760" cy="4191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0"/>
          <p:cNvSpPr txBox="1"/>
          <p:nvPr/>
        </p:nvSpPr>
        <p:spPr>
          <a:xfrm>
            <a:off x="1415480" y="4278698"/>
            <a:ext cx="317747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Gateway GW02</a:t>
            </a:r>
            <a:endParaRPr/>
          </a:p>
        </p:txBody>
      </p:sp>
      <p:sp>
        <p:nvSpPr>
          <p:cNvPr id="262" name="Google Shape;262;p10"/>
          <p:cNvSpPr txBox="1"/>
          <p:nvPr/>
        </p:nvSpPr>
        <p:spPr>
          <a:xfrm>
            <a:off x="860777" y="4889790"/>
            <a:ext cx="455124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638435"/>
                </a:solidFill>
                <a:latin typeface="Exo Black"/>
                <a:ea typeface="Exo Black"/>
                <a:cs typeface="Exo Black"/>
                <a:sym typeface="Exo Black"/>
              </a:rPr>
              <a:t>Comunicação com agilidade e segurança</a:t>
            </a:r>
            <a:endParaRPr/>
          </a:p>
        </p:txBody>
      </p:sp>
      <p:pic>
        <p:nvPicPr>
          <p:cNvPr descr="Imagem de jogo de vídeo game&#10;&#10;Descrição gerada automaticamente com confiança média" id="263" name="Google Shape;263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21840" y="1055302"/>
            <a:ext cx="6456040" cy="28446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4" name="Google Shape;264;p10"/>
          <p:cNvCxnSpPr/>
          <p:nvPr/>
        </p:nvCxnSpPr>
        <p:spPr>
          <a:xfrm>
            <a:off x="11387522" y="3645024"/>
            <a:ext cx="0" cy="1117476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5" name="Google Shape;265;p10"/>
          <p:cNvSpPr txBox="1"/>
          <p:nvPr/>
        </p:nvSpPr>
        <p:spPr>
          <a:xfrm>
            <a:off x="11399912" y="3899995"/>
            <a:ext cx="9607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6,5 cm</a:t>
            </a:r>
            <a:endParaRPr/>
          </a:p>
        </p:txBody>
      </p:sp>
      <p:cxnSp>
        <p:nvCxnSpPr>
          <p:cNvPr id="266" name="Google Shape;266;p10"/>
          <p:cNvCxnSpPr/>
          <p:nvPr/>
        </p:nvCxnSpPr>
        <p:spPr>
          <a:xfrm>
            <a:off x="7248128" y="3440804"/>
            <a:ext cx="3888432" cy="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7" name="Google Shape;267;p10"/>
          <p:cNvSpPr txBox="1"/>
          <p:nvPr/>
        </p:nvSpPr>
        <p:spPr>
          <a:xfrm>
            <a:off x="9140740" y="3071471"/>
            <a:ext cx="7920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cm</a:t>
            </a:r>
            <a:endParaRPr/>
          </a:p>
        </p:txBody>
      </p:sp>
      <p:sp>
        <p:nvSpPr>
          <p:cNvPr id="268" name="Google Shape;268;p10"/>
          <p:cNvSpPr txBox="1"/>
          <p:nvPr/>
        </p:nvSpPr>
        <p:spPr>
          <a:xfrm>
            <a:off x="7489306" y="4889790"/>
            <a:ext cx="357714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(Serial, USB, RS 232 em cada porta) </a:t>
            </a:r>
            <a:endParaRPr/>
          </a:p>
        </p:txBody>
      </p:sp>
      <p:sp>
        <p:nvSpPr>
          <p:cNvPr id="269" name="Google Shape;269;p10"/>
          <p:cNvSpPr txBox="1"/>
          <p:nvPr/>
        </p:nvSpPr>
        <p:spPr>
          <a:xfrm>
            <a:off x="9085048" y="6471158"/>
            <a:ext cx="7920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V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10681222" y="5049621"/>
            <a:ext cx="676275" cy="78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91731" y="4447926"/>
            <a:ext cx="676275" cy="51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9244953" y="3212462"/>
            <a:ext cx="519076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40090" y="4631070"/>
            <a:ext cx="762000" cy="342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Google Shape;278;p11"/>
          <p:cNvCxnSpPr>
            <a:stCxn id="279" idx="3"/>
          </p:cNvCxnSpPr>
          <p:nvPr/>
        </p:nvCxnSpPr>
        <p:spPr>
          <a:xfrm flipH="1" rot="10800000">
            <a:off x="8243994" y="5046546"/>
            <a:ext cx="585600" cy="6300"/>
          </a:xfrm>
          <a:prstGeom prst="straightConnector1">
            <a:avLst/>
          </a:prstGeom>
          <a:noFill/>
          <a:ln cap="flat" cmpd="sng" w="19050">
            <a:solidFill>
              <a:srgbClr val="4F6128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Tela de computador com texto preto sobre fundo branco&#10;&#10;Descrição gerada automaticamente com confiança média" id="280" name="Google Shape;280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19200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1"/>
          <p:cNvSpPr/>
          <p:nvPr/>
        </p:nvSpPr>
        <p:spPr>
          <a:xfrm>
            <a:off x="-4758" y="2667000"/>
            <a:ext cx="6363760" cy="4191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m de jogo de vídeo game&#10;&#10;Descrição gerada automaticamente com confiança média" id="282" name="Google Shape;282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86911" y="678722"/>
            <a:ext cx="3850224" cy="169650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1"/>
          <p:cNvSpPr txBox="1"/>
          <p:nvPr/>
        </p:nvSpPr>
        <p:spPr>
          <a:xfrm>
            <a:off x="323783" y="2946461"/>
            <a:ext cx="5972890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638435"/>
                </a:solidFill>
                <a:latin typeface="Exo Black"/>
                <a:ea typeface="Exo Black"/>
                <a:cs typeface="Exo Black"/>
                <a:sym typeface="Exo Black"/>
              </a:rPr>
              <a:t>Modo Bridge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Interligação de voz de rádios analógicos ou digitais independente do sistema de console;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É possível configurar cada porta independente;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Sistema de gerenciamento do Modo Bridge é independente;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638435"/>
                </a:solidFill>
                <a:latin typeface="Exo Black"/>
                <a:ea typeface="Exo Black"/>
                <a:cs typeface="Exo Black"/>
                <a:sym typeface="Exo Black"/>
              </a:rPr>
              <a:t>Compatível para rádios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Analógicos Motorola, Icom, Kenwood;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Digitais Mototrbo, Icom NXDN, Kenwood Nexedge, Hytera DMR, Tait P25, Motorola P25, Motorola Tetra;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61300" y="4661499"/>
            <a:ext cx="782694" cy="782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84006" y="4447926"/>
            <a:ext cx="792088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180897" y="4638402"/>
            <a:ext cx="795597" cy="795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757443" y="4610119"/>
            <a:ext cx="834074" cy="83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710465" y="3317628"/>
            <a:ext cx="795597" cy="795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844093" y="2852936"/>
            <a:ext cx="569077" cy="569077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1"/>
          <p:cNvSpPr txBox="1"/>
          <p:nvPr/>
        </p:nvSpPr>
        <p:spPr>
          <a:xfrm>
            <a:off x="8469411" y="4810713"/>
            <a:ext cx="14378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Networking</a:t>
            </a:r>
            <a:endParaRPr/>
          </a:p>
        </p:txBody>
      </p:sp>
      <p:cxnSp>
        <p:nvCxnSpPr>
          <p:cNvPr id="290" name="Google Shape;290;p11"/>
          <p:cNvCxnSpPr/>
          <p:nvPr/>
        </p:nvCxnSpPr>
        <p:spPr>
          <a:xfrm>
            <a:off x="9150991" y="3821684"/>
            <a:ext cx="0" cy="989029"/>
          </a:xfrm>
          <a:prstGeom prst="straightConnector1">
            <a:avLst/>
          </a:prstGeom>
          <a:noFill/>
          <a:ln cap="flat" cmpd="sng" w="19050">
            <a:solidFill>
              <a:srgbClr val="4F612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1" name="Google Shape;291;p11"/>
          <p:cNvCxnSpPr>
            <a:stCxn id="285" idx="1"/>
          </p:cNvCxnSpPr>
          <p:nvPr/>
        </p:nvCxnSpPr>
        <p:spPr>
          <a:xfrm flipH="1">
            <a:off x="9506197" y="5036200"/>
            <a:ext cx="674700" cy="10200"/>
          </a:xfrm>
          <a:prstGeom prst="straightConnector1">
            <a:avLst/>
          </a:prstGeom>
          <a:noFill/>
          <a:ln cap="flat" cmpd="sng" w="19050">
            <a:solidFill>
              <a:srgbClr val="4F612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2" name="Google Shape;292;p11"/>
          <p:cNvSpPr/>
          <p:nvPr/>
        </p:nvSpPr>
        <p:spPr>
          <a:xfrm>
            <a:off x="7462537" y="5113747"/>
            <a:ext cx="105501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Gateway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TXRoIP</a:t>
            </a:r>
            <a:endParaRPr/>
          </a:p>
        </p:txBody>
      </p:sp>
      <p:sp>
        <p:nvSpPr>
          <p:cNvPr id="293" name="Google Shape;293;p11"/>
          <p:cNvSpPr/>
          <p:nvPr/>
        </p:nvSpPr>
        <p:spPr>
          <a:xfrm>
            <a:off x="9926164" y="5136442"/>
            <a:ext cx="105501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Gateway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TXRoIP</a:t>
            </a:r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8580755" y="3793638"/>
            <a:ext cx="105501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Gateway  TXRoIP</a:t>
            </a:r>
            <a:endParaRPr/>
          </a:p>
        </p:txBody>
      </p:sp>
      <p:sp>
        <p:nvSpPr>
          <p:cNvPr id="295" name="Google Shape;295;p11"/>
          <p:cNvSpPr/>
          <p:nvPr/>
        </p:nvSpPr>
        <p:spPr>
          <a:xfrm>
            <a:off x="6528048" y="5097247"/>
            <a:ext cx="105501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Rádio Móvel</a:t>
            </a:r>
            <a:endParaRPr/>
          </a:p>
        </p:txBody>
      </p:sp>
      <p:sp>
        <p:nvSpPr>
          <p:cNvPr id="296" name="Google Shape;296;p11"/>
          <p:cNvSpPr/>
          <p:nvPr/>
        </p:nvSpPr>
        <p:spPr>
          <a:xfrm>
            <a:off x="8660829" y="3301195"/>
            <a:ext cx="105501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TXR71 AF</a:t>
            </a:r>
            <a:endParaRPr/>
          </a:p>
        </p:txBody>
      </p:sp>
      <p:sp>
        <p:nvSpPr>
          <p:cNvPr id="297" name="Google Shape;297;p11"/>
          <p:cNvSpPr/>
          <p:nvPr/>
        </p:nvSpPr>
        <p:spPr>
          <a:xfrm>
            <a:off x="6932014" y="4526131"/>
            <a:ext cx="105501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Cabo físico</a:t>
            </a:r>
            <a:endParaRPr/>
          </a:p>
        </p:txBody>
      </p:sp>
      <p:pic>
        <p:nvPicPr>
          <p:cNvPr id="298" name="Google Shape;298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11072850" y="4909228"/>
            <a:ext cx="792088" cy="792088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1"/>
          <p:cNvSpPr/>
          <p:nvPr/>
        </p:nvSpPr>
        <p:spPr>
          <a:xfrm>
            <a:off x="10812816" y="5180045"/>
            <a:ext cx="105501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Rádio Móvel</a:t>
            </a:r>
            <a:endParaRPr/>
          </a:p>
        </p:txBody>
      </p:sp>
      <p:sp>
        <p:nvSpPr>
          <p:cNvPr id="300" name="Google Shape;300;p11"/>
          <p:cNvSpPr txBox="1"/>
          <p:nvPr/>
        </p:nvSpPr>
        <p:spPr>
          <a:xfrm>
            <a:off x="7218961" y="1141972"/>
            <a:ext cx="317747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Gateway GW02</a:t>
            </a:r>
            <a:endParaRPr/>
          </a:p>
        </p:txBody>
      </p:sp>
      <p:pic>
        <p:nvPicPr>
          <p:cNvPr id="301" name="Google Shape;301;p1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882106" y="5658525"/>
            <a:ext cx="584748" cy="584748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1"/>
          <p:cNvSpPr txBox="1"/>
          <p:nvPr/>
        </p:nvSpPr>
        <p:spPr>
          <a:xfrm>
            <a:off x="8561824" y="6124023"/>
            <a:ext cx="12595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Gerenciamento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Modo Bridge</a:t>
            </a:r>
            <a:endParaRPr/>
          </a:p>
        </p:txBody>
      </p:sp>
      <p:cxnSp>
        <p:nvCxnSpPr>
          <p:cNvPr id="303" name="Google Shape;303;p11"/>
          <p:cNvCxnSpPr/>
          <p:nvPr/>
        </p:nvCxnSpPr>
        <p:spPr>
          <a:xfrm>
            <a:off x="9157355" y="5220357"/>
            <a:ext cx="0" cy="545543"/>
          </a:xfrm>
          <a:prstGeom prst="straightConnector1">
            <a:avLst/>
          </a:prstGeom>
          <a:noFill/>
          <a:ln cap="flat" cmpd="sng" w="19050">
            <a:solidFill>
              <a:srgbClr val="4F6128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04" name="Google Shape;304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11054389" y="4114698"/>
            <a:ext cx="792088" cy="792088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1"/>
          <p:cNvSpPr/>
          <p:nvPr/>
        </p:nvSpPr>
        <p:spPr>
          <a:xfrm>
            <a:off x="10867990" y="4774174"/>
            <a:ext cx="105501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Rádio Móvel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2"/>
          <p:cNvSpPr txBox="1"/>
          <p:nvPr/>
        </p:nvSpPr>
        <p:spPr>
          <a:xfrm>
            <a:off x="5606887" y="1590333"/>
            <a:ext cx="438132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dk1"/>
                </a:solidFill>
                <a:latin typeface="Exo Black"/>
                <a:ea typeface="Exo Black"/>
                <a:cs typeface="Exo Black"/>
                <a:sym typeface="Exo Black"/>
              </a:rPr>
              <a:t>PTT OVER CELLULAR</a:t>
            </a:r>
            <a:endParaRPr/>
          </a:p>
        </p:txBody>
      </p:sp>
      <p:sp>
        <p:nvSpPr>
          <p:cNvPr id="311" name="Google Shape;311;p12"/>
          <p:cNvSpPr txBox="1"/>
          <p:nvPr/>
        </p:nvSpPr>
        <p:spPr>
          <a:xfrm>
            <a:off x="5606887" y="1190223"/>
            <a:ext cx="26638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638435"/>
                </a:solidFill>
                <a:latin typeface="Exo Black"/>
                <a:ea typeface="Exo Black"/>
                <a:cs typeface="Exo Black"/>
                <a:sym typeface="Exo Black"/>
              </a:rPr>
              <a:t>TXROIP MOBILE</a:t>
            </a: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5367933" y="1268760"/>
            <a:ext cx="124340" cy="803398"/>
          </a:xfrm>
          <a:prstGeom prst="rect">
            <a:avLst/>
          </a:prstGeom>
          <a:solidFill>
            <a:srgbClr val="638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2"/>
          <p:cNvSpPr txBox="1"/>
          <p:nvPr/>
        </p:nvSpPr>
        <p:spPr>
          <a:xfrm>
            <a:off x="5231904" y="2348880"/>
            <a:ext cx="6544741" cy="29854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2400"/>
              <a:buFont typeface="Noto Sans Symbols"/>
              <a:buChar char="▪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Comunicação de PTT utilizando aplicativo mobile com integração aos rádios analógicos ou digitais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2400"/>
              <a:buFont typeface="Noto Sans Symbols"/>
              <a:buChar char="▪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 Hosted Service</a:t>
            </a:r>
            <a:b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SaaS - Software como serviço, sem necessidade de infraestrutura própria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nterface gráfica do usuário, Aplicativo&#10;&#10;Descrição gerada automaticamente" id="314" name="Google Shape;31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095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3"/>
          <p:cNvSpPr/>
          <p:nvPr/>
        </p:nvSpPr>
        <p:spPr>
          <a:xfrm>
            <a:off x="0" y="0"/>
            <a:ext cx="12191998" cy="139695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3"/>
          <p:cNvSpPr/>
          <p:nvPr/>
        </p:nvSpPr>
        <p:spPr>
          <a:xfrm rot="5400000">
            <a:off x="6036129" y="-4639176"/>
            <a:ext cx="119743" cy="12191999"/>
          </a:xfrm>
          <a:prstGeom prst="rect">
            <a:avLst/>
          </a:prstGeom>
          <a:solidFill>
            <a:srgbClr val="638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3"/>
          <p:cNvSpPr/>
          <p:nvPr/>
        </p:nvSpPr>
        <p:spPr>
          <a:xfrm>
            <a:off x="268717" y="1745266"/>
            <a:ext cx="11654566" cy="82670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3"/>
          <p:cNvSpPr txBox="1"/>
          <p:nvPr/>
        </p:nvSpPr>
        <p:spPr>
          <a:xfrm>
            <a:off x="530474" y="1915363"/>
            <a:ext cx="6323332" cy="3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Principais Funcionalidades</a:t>
            </a:r>
            <a:endParaRPr/>
          </a:p>
        </p:txBody>
      </p:sp>
      <p:sp>
        <p:nvSpPr>
          <p:cNvPr id="323" name="Google Shape;323;p13"/>
          <p:cNvSpPr txBox="1"/>
          <p:nvPr/>
        </p:nvSpPr>
        <p:spPr>
          <a:xfrm>
            <a:off x="435816" y="426503"/>
            <a:ext cx="261443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TXRoIP Mobile</a:t>
            </a:r>
            <a:endParaRPr/>
          </a:p>
        </p:txBody>
      </p:sp>
      <p:sp>
        <p:nvSpPr>
          <p:cNvPr id="324" name="Google Shape;324;p13"/>
          <p:cNvSpPr txBox="1"/>
          <p:nvPr/>
        </p:nvSpPr>
        <p:spPr>
          <a:xfrm>
            <a:off x="268717" y="2792569"/>
            <a:ext cx="8601668" cy="34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44000" lvl="0" marL="144000" marR="0" rtl="0" algn="l"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2000"/>
              <a:buFont typeface="Noto Sans Symbols"/>
              <a:buChar char="▪"/>
            </a:pPr>
            <a:r>
              <a:rPr b="1"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Chamadas individuais, em grupo e para todos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4000" lvl="0" marL="144000" marR="0" rtl="0" algn="l"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2000"/>
              <a:buFont typeface="Noto Sans Symbols"/>
              <a:buChar char="▪"/>
            </a:pPr>
            <a:r>
              <a:rPr b="1"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Status do usuário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4000" lvl="0" marL="144000" marR="0" rtl="0" algn="l"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2000"/>
              <a:buFont typeface="Noto Sans Symbols"/>
              <a:buChar char="▪"/>
            </a:pPr>
            <a:r>
              <a:rPr b="1"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Contatos de usuários e grupos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4000" lvl="0" marL="144000" marR="0" rtl="0" algn="l"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2000"/>
              <a:buFont typeface="Noto Sans Symbols"/>
              <a:buChar char="▪"/>
            </a:pPr>
            <a:r>
              <a:rPr b="1"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Rastreamento GPS inteligente disponível na console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4000" lvl="0" marL="144000" marR="0" rtl="0" algn="l"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2000"/>
              <a:buFont typeface="Noto Sans Symbols"/>
              <a:buChar char="▪"/>
            </a:pPr>
            <a:r>
              <a:rPr b="1"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Integração com os rádios analógicos e digitais via console de despacho TXRoIP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144000" lvl="0" marL="144000" marR="0" rtl="0" algn="l"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2000"/>
              <a:buFont typeface="Noto Sans Symbols"/>
              <a:buChar char="▪"/>
            </a:pPr>
            <a:r>
              <a:rPr b="1"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Replay da última chamada </a:t>
            </a:r>
            <a:endParaRPr/>
          </a:p>
        </p:txBody>
      </p:sp>
      <p:pic>
        <p:nvPicPr>
          <p:cNvPr id="325" name="Google Shape;32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76443" y="236657"/>
            <a:ext cx="2644518" cy="4996217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3900000" dist="127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4"/>
          <p:cNvSpPr/>
          <p:nvPr/>
        </p:nvSpPr>
        <p:spPr>
          <a:xfrm>
            <a:off x="0" y="0"/>
            <a:ext cx="12191998" cy="139695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4"/>
          <p:cNvSpPr/>
          <p:nvPr/>
        </p:nvSpPr>
        <p:spPr>
          <a:xfrm rot="5400000">
            <a:off x="6036129" y="-4639176"/>
            <a:ext cx="119743" cy="12191999"/>
          </a:xfrm>
          <a:prstGeom prst="rect">
            <a:avLst/>
          </a:prstGeom>
          <a:solidFill>
            <a:srgbClr val="638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4"/>
          <p:cNvSpPr/>
          <p:nvPr/>
        </p:nvSpPr>
        <p:spPr>
          <a:xfrm>
            <a:off x="268717" y="1745266"/>
            <a:ext cx="11654566" cy="82670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4"/>
          <p:cNvSpPr txBox="1"/>
          <p:nvPr/>
        </p:nvSpPr>
        <p:spPr>
          <a:xfrm>
            <a:off x="460575" y="1982344"/>
            <a:ext cx="5386552" cy="3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Funcionalidades de Missão Crítica</a:t>
            </a:r>
            <a:endParaRPr/>
          </a:p>
        </p:txBody>
      </p:sp>
      <p:sp>
        <p:nvSpPr>
          <p:cNvPr id="334" name="Google Shape;334;p14"/>
          <p:cNvSpPr txBox="1"/>
          <p:nvPr/>
        </p:nvSpPr>
        <p:spPr>
          <a:xfrm>
            <a:off x="435816" y="426503"/>
            <a:ext cx="261443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TXRoIP Mobile</a:t>
            </a:r>
            <a:endParaRPr/>
          </a:p>
        </p:txBody>
      </p:sp>
      <p:sp>
        <p:nvSpPr>
          <p:cNvPr id="335" name="Google Shape;335;p14"/>
          <p:cNvSpPr txBox="1"/>
          <p:nvPr/>
        </p:nvSpPr>
        <p:spPr>
          <a:xfrm>
            <a:off x="460575" y="2721013"/>
            <a:ext cx="5386552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44000" lvl="0" marL="144000" marR="0" rtl="0" algn="l"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2000"/>
              <a:buFont typeface="Noto Sans Symbols"/>
              <a:buChar char="▪"/>
            </a:pPr>
            <a:r>
              <a:rPr b="1"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Chamadas de emergência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4000" lvl="0" marL="144000" marR="0" rtl="0" algn="l"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2000"/>
              <a:buFont typeface="Noto Sans Symbols"/>
              <a:buChar char="▪"/>
            </a:pPr>
            <a:r>
              <a:rPr b="1"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Alertas de emergência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4000" lvl="0" marL="144000" marR="0" rtl="0" algn="l"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2000"/>
              <a:buFont typeface="Noto Sans Symbols"/>
              <a:buChar char="▪"/>
            </a:pPr>
            <a:r>
              <a:rPr b="1"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Criptografia AES-256</a:t>
            </a:r>
            <a:endParaRPr/>
          </a:p>
        </p:txBody>
      </p:sp>
      <p:pic>
        <p:nvPicPr>
          <p:cNvPr id="336" name="Google Shape;33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76443" y="236657"/>
            <a:ext cx="2644518" cy="4996217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3900000" dist="127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340"/>
            <a:ext cx="5080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15"/>
          <p:cNvSpPr/>
          <p:nvPr/>
        </p:nvSpPr>
        <p:spPr>
          <a:xfrm>
            <a:off x="0" y="2701399"/>
            <a:ext cx="4664982" cy="1015632"/>
          </a:xfrm>
          <a:custGeom>
            <a:rect b="b" l="l" r="r" t="t"/>
            <a:pathLst>
              <a:path extrusionOk="0" h="1015632" w="4664982">
                <a:moveTo>
                  <a:pt x="0" y="0"/>
                </a:moveTo>
                <a:lnTo>
                  <a:pt x="4664982" y="14287"/>
                </a:lnTo>
                <a:lnTo>
                  <a:pt x="4512582" y="1010870"/>
                </a:lnTo>
                <a:lnTo>
                  <a:pt x="0" y="1015632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3" name="Google Shape;343;p15"/>
          <p:cNvGrpSpPr/>
          <p:nvPr/>
        </p:nvGrpSpPr>
        <p:grpSpPr>
          <a:xfrm>
            <a:off x="1487488" y="2916828"/>
            <a:ext cx="1463878" cy="584775"/>
            <a:chOff x="3569491" y="811080"/>
            <a:chExt cx="1463878" cy="584775"/>
          </a:xfrm>
        </p:grpSpPr>
        <p:sp>
          <p:nvSpPr>
            <p:cNvPr id="344" name="Google Shape;344;p15"/>
            <p:cNvSpPr txBox="1"/>
            <p:nvPr/>
          </p:nvSpPr>
          <p:spPr>
            <a:xfrm>
              <a:off x="3809957" y="811080"/>
              <a:ext cx="122341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200">
                  <a:solidFill>
                    <a:schemeClr val="lt1"/>
                  </a:solidFill>
                  <a:latin typeface="Exo Black"/>
                  <a:ea typeface="Exo Black"/>
                  <a:cs typeface="Exo Black"/>
                  <a:sym typeface="Exo Black"/>
                </a:rPr>
                <a:t>LGPD</a:t>
              </a: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3569491" y="836911"/>
              <a:ext cx="105724" cy="503857"/>
            </a:xfrm>
            <a:prstGeom prst="rect">
              <a:avLst/>
            </a:prstGeom>
            <a:solidFill>
              <a:srgbClr val="6384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6" name="Google Shape;346;p15"/>
          <p:cNvSpPr txBox="1"/>
          <p:nvPr/>
        </p:nvSpPr>
        <p:spPr>
          <a:xfrm>
            <a:off x="5447928" y="1124744"/>
            <a:ext cx="6281204" cy="54784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1600"/>
              <a:buFont typeface="Calibri"/>
              <a:buAutoNum type="arabicPeriod"/>
            </a:pPr>
            <a:r>
              <a:rPr b="1"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Contextualização, conceitos básicos, visão geral LGPD e GDPR.</a:t>
            </a:r>
            <a:endParaRPr/>
          </a:p>
          <a:p>
            <a:pPr indent="-241300" lvl="0" marL="3429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1600"/>
              <a:buFont typeface="Calibri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1600"/>
              <a:buFont typeface="Calibri"/>
              <a:buAutoNum type="arabicPeriod"/>
            </a:pPr>
            <a:r>
              <a:rPr b="1"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Visão da organização, estabelecimento de programa de privacidade.</a:t>
            </a:r>
            <a:endParaRPr/>
          </a:p>
          <a:p>
            <a:pPr indent="-241300" lvl="0" marL="3429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1600"/>
              <a:buFont typeface="Calibri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1600"/>
              <a:buFont typeface="Calibri"/>
              <a:buAutoNum type="arabicPeriod"/>
            </a:pPr>
            <a:r>
              <a:rPr b="1"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Criação e revisão de políticas e avisos de privacidade e Segurança da Informação. Visão geral de outras políticas de apoio.</a:t>
            </a:r>
            <a:endParaRPr/>
          </a:p>
          <a:p>
            <a:pPr indent="-241300" lvl="0" marL="3429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1600"/>
              <a:buFont typeface="Calibri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1600"/>
              <a:buFont typeface="Calibri"/>
              <a:buAutoNum type="arabicPeriod"/>
            </a:pPr>
            <a:r>
              <a:rPr b="1"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Mapeamento de processos, mapeamento de dados, registro de atividades tratamento, bases legais e relatório de impacto (DPIA).</a:t>
            </a:r>
            <a:endParaRPr/>
          </a:p>
          <a:p>
            <a:pPr indent="-241300" lvl="0" marL="3429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1600"/>
              <a:buFont typeface="Calibri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1600"/>
              <a:buFont typeface="Calibri"/>
              <a:buAutoNum type="arabicPeriod"/>
            </a:pPr>
            <a:r>
              <a:rPr b="1"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Práticas de segurança da informação, </a:t>
            </a:r>
            <a:r>
              <a:rPr b="1" i="1"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Privacy by design</a:t>
            </a:r>
            <a:r>
              <a:rPr b="1"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adequação de cookies, revisão de contratos, adequação de transferência internacional de dados e plano de treinamento.</a:t>
            </a:r>
            <a:endParaRPr/>
          </a:p>
          <a:p>
            <a:pPr indent="-241300" lvl="0" marL="3429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1600"/>
              <a:buFont typeface="Calibri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1600"/>
              <a:buFont typeface="Calibri"/>
              <a:buAutoNum type="arabicPeriod"/>
            </a:pPr>
            <a:r>
              <a:rPr b="1"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Processo para responder ao exercício dos direitos dos titulares, plano de resposta a incidentes, processo de notificação de titulares e de autoridade.</a:t>
            </a:r>
            <a:endParaRPr/>
          </a:p>
          <a:p>
            <a:pPr indent="-241300" lvl="0" marL="3429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1600"/>
              <a:buFont typeface="Calibri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1600"/>
              <a:buFont typeface="Calibri"/>
              <a:buAutoNum type="arabicPeriod"/>
            </a:pPr>
            <a:r>
              <a:rPr b="1"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Revisão dos contratos com clientes parceiros e fornecedores para o atendimento da legislação da Lei de Proteção de Dados (LGPD) no âmbito legal e técnico.</a:t>
            </a:r>
            <a:endParaRPr/>
          </a:p>
        </p:txBody>
      </p:sp>
      <p:sp>
        <p:nvSpPr>
          <p:cNvPr id="347" name="Google Shape;347;p15"/>
          <p:cNvSpPr txBox="1"/>
          <p:nvPr/>
        </p:nvSpPr>
        <p:spPr>
          <a:xfrm>
            <a:off x="5447928" y="476672"/>
            <a:ext cx="538480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638435"/>
                </a:solidFill>
                <a:latin typeface="Exo Black"/>
                <a:ea typeface="Exo Black"/>
                <a:cs typeface="Exo Black"/>
                <a:sym typeface="Exo Black"/>
              </a:rPr>
              <a:t>Lei Geral de Proteção de Dados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27110" y="771313"/>
            <a:ext cx="6105194" cy="1256304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6"/>
          <p:cNvSpPr/>
          <p:nvPr/>
        </p:nvSpPr>
        <p:spPr>
          <a:xfrm>
            <a:off x="3172199" y="2505670"/>
            <a:ext cx="584760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638435"/>
                </a:solidFill>
                <a:latin typeface="Calibri"/>
                <a:ea typeface="Calibri"/>
                <a:cs typeface="Calibri"/>
                <a:sym typeface="Calibri"/>
              </a:rPr>
              <a:t>PRÉ-VENDA</a:t>
            </a:r>
            <a:endParaRPr/>
          </a:p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1800"/>
              <a:buFont typeface="Noto Sans Symbols"/>
              <a:buChar char="▪"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ELABORAÇÃO DE ARQUITETURA E ESCOPO DO PROJETO</a:t>
            </a:r>
            <a:endParaRPr/>
          </a:p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1800"/>
              <a:buFont typeface="Noto Sans Symbols"/>
              <a:buChar char="▪"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VISITAS EM CLIENTE FINAL</a:t>
            </a:r>
            <a:endParaRPr/>
          </a:p>
        </p:txBody>
      </p:sp>
      <p:sp>
        <p:nvSpPr>
          <p:cNvPr id="358" name="Google Shape;358;p16"/>
          <p:cNvSpPr/>
          <p:nvPr/>
        </p:nvSpPr>
        <p:spPr>
          <a:xfrm>
            <a:off x="3172199" y="3645024"/>
            <a:ext cx="584760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638435"/>
                </a:solidFill>
                <a:latin typeface="Calibri"/>
                <a:ea typeface="Calibri"/>
                <a:cs typeface="Calibri"/>
                <a:sym typeface="Calibri"/>
              </a:rPr>
              <a:t>PÓS-VENDA</a:t>
            </a:r>
            <a:endParaRPr/>
          </a:p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1800"/>
              <a:buFont typeface="Noto Sans Symbols"/>
              <a:buChar char="▪"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SUPORTE REMOTO 90 DIAS GRATUITO</a:t>
            </a:r>
            <a:endParaRPr/>
          </a:p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1800"/>
              <a:buFont typeface="Noto Sans Symbols"/>
              <a:buChar char="▪"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APÓS VALIDADE MEDIANTE CONTRATO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u="sng">
                <a:solidFill>
                  <a:srgbClr val="638435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atendimento@remotatec.com.br </a:t>
            </a: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(47) 3323 4999</a:t>
            </a:r>
            <a:endParaRPr/>
          </a:p>
        </p:txBody>
      </p:sp>
      <p:sp>
        <p:nvSpPr>
          <p:cNvPr id="359" name="Google Shape;359;p16"/>
          <p:cNvSpPr/>
          <p:nvPr/>
        </p:nvSpPr>
        <p:spPr>
          <a:xfrm>
            <a:off x="2982738" y="5301208"/>
            <a:ext cx="584760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638435"/>
                </a:solidFill>
                <a:latin typeface="Calibri"/>
                <a:ea typeface="Calibri"/>
                <a:cs typeface="Calibri"/>
                <a:sym typeface="Calibri"/>
              </a:rPr>
              <a:t>CONTATOS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George Morrete — Gerente de Vendas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u="sng">
                <a:solidFill>
                  <a:srgbClr val="638435"/>
                </a:solidFill>
                <a:latin typeface="Calibri"/>
                <a:ea typeface="Calibri"/>
                <a:cs typeface="Calibri"/>
                <a:sym typeface="Calibri"/>
              </a:rPr>
              <a:t>george@remotatec.com.br</a:t>
            </a:r>
            <a:r>
              <a:rPr lang="pt-BR" sz="1800">
                <a:solidFill>
                  <a:srgbClr val="638435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(47) 3323 4999 | 98827.3032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080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/>
          <p:nvPr/>
        </p:nvSpPr>
        <p:spPr>
          <a:xfrm>
            <a:off x="0" y="2204864"/>
            <a:ext cx="5657124" cy="158417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214877" y="2706006"/>
            <a:ext cx="262924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3200" u="none" cap="none" strike="noStrike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REMOTATEC</a:t>
            </a:r>
            <a:endParaRPr/>
          </a:p>
        </p:txBody>
      </p:sp>
      <p:sp>
        <p:nvSpPr>
          <p:cNvPr id="98" name="Google Shape;98;p2"/>
          <p:cNvSpPr txBox="1"/>
          <p:nvPr/>
        </p:nvSpPr>
        <p:spPr>
          <a:xfrm>
            <a:off x="2844123" y="2690617"/>
            <a:ext cx="2813001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638435"/>
                </a:solidFill>
                <a:latin typeface="Exo Black"/>
                <a:ea typeface="Exo Black"/>
                <a:cs typeface="Exo Black"/>
                <a:sym typeface="Exo Black"/>
              </a:rPr>
              <a:t>TECNOLOGIA EM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638435"/>
                </a:solidFill>
                <a:latin typeface="Exo Black"/>
                <a:ea typeface="Exo Black"/>
                <a:cs typeface="Exo Black"/>
                <a:sym typeface="Exo Black"/>
              </a:rPr>
              <a:t>COMUNICAÇÃO</a:t>
            </a:r>
            <a:endParaRPr/>
          </a:p>
        </p:txBody>
      </p:sp>
      <p:sp>
        <p:nvSpPr>
          <p:cNvPr id="99" name="Google Shape;99;p2"/>
          <p:cNvSpPr txBox="1"/>
          <p:nvPr/>
        </p:nvSpPr>
        <p:spPr>
          <a:xfrm>
            <a:off x="6647248" y="764704"/>
            <a:ext cx="5401258" cy="82381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638435"/>
                </a:solidFill>
                <a:latin typeface="Exo Black"/>
                <a:ea typeface="Exo Black"/>
                <a:cs typeface="Exo Black"/>
                <a:sym typeface="Exo Black"/>
              </a:rPr>
              <a:t>Assuntos Webinar</a:t>
            </a:r>
            <a:endParaRPr/>
          </a:p>
          <a:p>
            <a:pPr indent="-1079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Noto Sans Symbols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Calibri"/>
              <a:buAutoNum type="arabicPeriod"/>
            </a:pPr>
            <a:r>
              <a:rPr b="1"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Console em software</a:t>
            </a:r>
            <a:endParaRPr/>
          </a:p>
          <a:p>
            <a:pPr indent="-2794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Calibri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Calibri"/>
              <a:buAutoNum type="arabicPeriod"/>
            </a:pPr>
            <a:r>
              <a:rPr b="1"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Funcionalidades novas </a:t>
            </a:r>
            <a:endParaRPr/>
          </a:p>
          <a:p>
            <a:pPr indent="-2794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Calibri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Calibri"/>
              <a:buAutoNum type="arabicPeriod"/>
            </a:pPr>
            <a:r>
              <a:rPr b="1"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Nova aplicação Gateway</a:t>
            </a:r>
            <a:endParaRPr/>
          </a:p>
          <a:p>
            <a:pPr indent="-2794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Calibri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Calibri"/>
              <a:buAutoNum type="arabicPeriod"/>
            </a:pPr>
            <a:r>
              <a:rPr b="1"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Aplicativo PTT em </a:t>
            </a:r>
            <a:r>
              <a:rPr b="1" i="1"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</a:t>
            </a:r>
            <a:endParaRPr b="1" i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Calibri"/>
              <a:buNone/>
            </a:pPr>
            <a:r>
              <a:t/>
            </a:r>
            <a:endParaRPr b="1" i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Calibri"/>
              <a:buAutoNum type="arabicPeriod"/>
            </a:pPr>
            <a:r>
              <a:rPr b="1"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LGPD</a:t>
            </a:r>
            <a:endParaRPr/>
          </a:p>
          <a:p>
            <a:pPr indent="-107950" lvl="0" marL="285750" marR="0" rtl="0" algn="l">
              <a:spcBef>
                <a:spcPts val="40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Noto Sans Symbols"/>
              <a:buNone/>
            </a:pPr>
            <a:r>
              <a:t/>
            </a:r>
            <a:endParaRPr b="1" i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7950" lvl="0" marL="285750" marR="0" rtl="0" algn="l">
              <a:spcBef>
                <a:spcPts val="40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Noto Sans Symbols"/>
              <a:buNone/>
            </a:pPr>
            <a:r>
              <a:t/>
            </a:r>
            <a:endParaRPr b="1" i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7950" lvl="0" marL="285750" marR="0" rtl="0" algn="l">
              <a:spcBef>
                <a:spcPts val="40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Noto Sans Symbols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7950" lvl="0" marL="285750" marR="0" rtl="0" algn="l">
              <a:spcBef>
                <a:spcPts val="40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Noto Sans Symbols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7950" lvl="0" marL="285750" marR="0" rtl="0" algn="l">
              <a:spcBef>
                <a:spcPts val="40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Noto Sans Symbols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7950" lvl="0" marL="285750" marR="0" rtl="0" algn="l">
              <a:spcBef>
                <a:spcPts val="40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Noto Sans Symbols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mputador em cima&#10;&#10;Descrição gerada automaticamente" id="104" name="Google Shape;10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6326" y="260648"/>
            <a:ext cx="7094673" cy="385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5080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 txBox="1"/>
          <p:nvPr/>
        </p:nvSpPr>
        <p:spPr>
          <a:xfrm>
            <a:off x="5231904" y="4509120"/>
            <a:ext cx="5832648" cy="1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Noto Sans Symbols"/>
              <a:buChar char="▪"/>
            </a:pPr>
            <a:r>
              <a:rPr b="1"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Modalidade de Venda em software</a:t>
            </a:r>
            <a:endParaRPr/>
          </a:p>
          <a:p>
            <a:pPr indent="0" lvl="0" marL="0" marR="0" rtl="0" algn="l">
              <a:lnSpc>
                <a:spcPct val="89285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285750" lvl="0" marL="285750" marR="0" rtl="0" algn="l">
              <a:lnSpc>
                <a:spcPct val="89285"/>
              </a:lnSpc>
              <a:spcBef>
                <a:spcPts val="120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Noto Sans Symbols"/>
              <a:buChar char="▪"/>
            </a:pPr>
            <a:r>
              <a:rPr b="1"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Acessórios em USB</a:t>
            </a:r>
            <a:endParaRPr/>
          </a:p>
          <a:p>
            <a:pPr indent="0" lvl="0" marL="0" marR="0" rtl="0" algn="l">
              <a:lnSpc>
                <a:spcPct val="89285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"/>
          <p:cNvSpPr/>
          <p:nvPr/>
        </p:nvSpPr>
        <p:spPr>
          <a:xfrm>
            <a:off x="0" y="2686771"/>
            <a:ext cx="4664982" cy="1015632"/>
          </a:xfrm>
          <a:custGeom>
            <a:rect b="b" l="l" r="r" t="t"/>
            <a:pathLst>
              <a:path extrusionOk="0" h="1015632" w="4664982">
                <a:moveTo>
                  <a:pt x="0" y="0"/>
                </a:moveTo>
                <a:lnTo>
                  <a:pt x="4664982" y="14287"/>
                </a:lnTo>
                <a:lnTo>
                  <a:pt x="4512582" y="1010870"/>
                </a:lnTo>
                <a:lnTo>
                  <a:pt x="0" y="1015632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8" name="Google Shape;108;p3"/>
          <p:cNvGrpSpPr/>
          <p:nvPr/>
        </p:nvGrpSpPr>
        <p:grpSpPr>
          <a:xfrm>
            <a:off x="191344" y="2942658"/>
            <a:ext cx="4086169" cy="503857"/>
            <a:chOff x="3569491" y="836911"/>
            <a:chExt cx="4086169" cy="503857"/>
          </a:xfrm>
        </p:grpSpPr>
        <p:sp>
          <p:nvSpPr>
            <p:cNvPr id="109" name="Google Shape;109;p3"/>
            <p:cNvSpPr txBox="1"/>
            <p:nvPr/>
          </p:nvSpPr>
          <p:spPr>
            <a:xfrm>
              <a:off x="3804926" y="875522"/>
              <a:ext cx="3850734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>
                  <a:solidFill>
                    <a:schemeClr val="lt1"/>
                  </a:solidFill>
                  <a:latin typeface="Exo Black"/>
                  <a:ea typeface="Exo Black"/>
                  <a:cs typeface="Exo Black"/>
                  <a:sym typeface="Exo Black"/>
                </a:rPr>
                <a:t>CONSOLE EM SOFTWARE</a:t>
              </a: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3569491" y="836911"/>
              <a:ext cx="105724" cy="503857"/>
            </a:xfrm>
            <a:prstGeom prst="rect">
              <a:avLst/>
            </a:prstGeom>
            <a:solidFill>
              <a:srgbClr val="6384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1" y="0"/>
            <a:ext cx="312735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 txBox="1"/>
          <p:nvPr/>
        </p:nvSpPr>
        <p:spPr>
          <a:xfrm>
            <a:off x="191344" y="2150426"/>
            <a:ext cx="2856589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Headset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xo Black"/>
              <a:ea typeface="Exo Black"/>
              <a:cs typeface="Exo Black"/>
              <a:sym typeface="Exo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Microfone Gooseneck</a:t>
            </a:r>
            <a:endParaRPr sz="1800">
              <a:solidFill>
                <a:schemeClr val="lt1"/>
              </a:solidFill>
              <a:latin typeface="Exo Black"/>
              <a:ea typeface="Exo Black"/>
              <a:cs typeface="Exo Black"/>
              <a:sym typeface="Exo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xo Black"/>
              <a:ea typeface="Exo Black"/>
              <a:cs typeface="Exo Black"/>
              <a:sym typeface="Exo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Microfone de mesa com alto-falante e PTT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xo Black"/>
              <a:ea typeface="Exo Black"/>
              <a:cs typeface="Exo Black"/>
              <a:sym typeface="Exo Black"/>
            </a:endParaRPr>
          </a:p>
        </p:txBody>
      </p:sp>
      <p:sp>
        <p:nvSpPr>
          <p:cNvPr id="119" name="Google Shape;119;p4"/>
          <p:cNvSpPr txBox="1"/>
          <p:nvPr/>
        </p:nvSpPr>
        <p:spPr>
          <a:xfrm>
            <a:off x="191344" y="1203355"/>
            <a:ext cx="235352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ACESSÓRIOS</a:t>
            </a:r>
            <a:endParaRPr/>
          </a:p>
        </p:txBody>
      </p:sp>
      <p:sp>
        <p:nvSpPr>
          <p:cNvPr id="120" name="Google Shape;120;p4"/>
          <p:cNvSpPr/>
          <p:nvPr/>
        </p:nvSpPr>
        <p:spPr>
          <a:xfrm rot="5400000">
            <a:off x="585163" y="1549377"/>
            <a:ext cx="105724" cy="690813"/>
          </a:xfrm>
          <a:prstGeom prst="rect">
            <a:avLst/>
          </a:prstGeom>
          <a:solidFill>
            <a:srgbClr val="638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1" name="Google Shape;121;p4"/>
          <p:cNvGrpSpPr/>
          <p:nvPr/>
        </p:nvGrpSpPr>
        <p:grpSpPr>
          <a:xfrm>
            <a:off x="3239276" y="0"/>
            <a:ext cx="3596563" cy="5361116"/>
            <a:chOff x="3239276" y="0"/>
            <a:chExt cx="3596563" cy="5361116"/>
          </a:xfrm>
        </p:grpSpPr>
        <p:pic>
          <p:nvPicPr>
            <p:cNvPr descr="Fone de ouvido em superfície branca&#10;&#10;Descrição gerada automaticamente com confiança média" id="122" name="Google Shape;122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39276" y="0"/>
              <a:ext cx="3484644" cy="34846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4"/>
            <p:cNvSpPr txBox="1"/>
            <p:nvPr/>
          </p:nvSpPr>
          <p:spPr>
            <a:xfrm>
              <a:off x="3289521" y="3350309"/>
              <a:ext cx="3546318" cy="20108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Char char="▪"/>
              </a:pP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Tubo de voz removível</a:t>
              </a:r>
              <a:endParaRPr/>
            </a:p>
            <a:p>
              <a:pPr indent="-285750" lvl="0" marL="285750" marR="0" rtl="0" algn="l">
                <a:spcBef>
                  <a:spcPts val="100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Char char="▪"/>
              </a:pP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Microfone flexível com guias de posicionamento visuais e táteis</a:t>
              </a:r>
              <a:endParaRPr/>
            </a:p>
            <a:p>
              <a:pPr indent="-285750" lvl="0" marL="285750" marR="0" rtl="0" algn="l">
                <a:spcBef>
                  <a:spcPts val="100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Char char="▪"/>
              </a:pP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Conexão QD (</a:t>
              </a:r>
              <a:r>
                <a:rPr b="1" i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Quick disconnect</a:t>
              </a: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 entre o headset e o amplificador.</a:t>
              </a:r>
              <a:endParaRPr/>
            </a:p>
          </p:txBody>
        </p:sp>
      </p:grpSp>
      <p:grpSp>
        <p:nvGrpSpPr>
          <p:cNvPr id="124" name="Google Shape;124;p4"/>
          <p:cNvGrpSpPr/>
          <p:nvPr/>
        </p:nvGrpSpPr>
        <p:grpSpPr>
          <a:xfrm>
            <a:off x="8874868" y="77060"/>
            <a:ext cx="3340654" cy="6652665"/>
            <a:chOff x="8874868" y="77060"/>
            <a:chExt cx="3340654" cy="6652665"/>
          </a:xfrm>
        </p:grpSpPr>
        <p:pic>
          <p:nvPicPr>
            <p:cNvPr descr="Em preto e branco&#10;&#10;Descrição gerada automaticamente" id="125" name="Google Shape;125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874868" y="77060"/>
              <a:ext cx="3340654" cy="33406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4"/>
            <p:cNvSpPr txBox="1"/>
            <p:nvPr/>
          </p:nvSpPr>
          <p:spPr>
            <a:xfrm>
              <a:off x="9393620" y="3354442"/>
              <a:ext cx="2706263" cy="33752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Char char="▪"/>
              </a:pP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Microfone de mesa USB com auto falante </a:t>
              </a:r>
              <a:endParaRPr/>
            </a:p>
            <a:p>
              <a:pPr indent="-285750" lvl="0" marL="285750" marR="0" rtl="0" algn="l">
                <a:spcBef>
                  <a:spcPts val="100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Char char="▪"/>
              </a:pP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Caixa forte e robusta</a:t>
              </a:r>
              <a:endParaRPr/>
            </a:p>
            <a:p>
              <a:pPr indent="-285750" lvl="0" marL="285750" marR="0" rtl="0" algn="l">
                <a:spcBef>
                  <a:spcPts val="100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Char char="▪"/>
              </a:pP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Cabo PU reforçado com Kevlar™ para máxima durabilidade</a:t>
              </a:r>
              <a:endParaRPr/>
            </a:p>
            <a:p>
              <a:pPr indent="-285750" lvl="0" marL="285750" marR="0" rtl="0" algn="l">
                <a:spcBef>
                  <a:spcPts val="100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Char char="▪"/>
              </a:pP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Conexão USB</a:t>
              </a:r>
              <a:endParaRPr/>
            </a:p>
            <a:p>
              <a:pPr indent="-285750" lvl="0" marL="285750" marR="0" rtl="0" algn="l">
                <a:spcBef>
                  <a:spcPts val="100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Char char="▪"/>
              </a:pP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 botões configuráveis de volume + e - , mute e PTT</a:t>
              </a:r>
              <a:endParaRPr/>
            </a:p>
          </p:txBody>
        </p:sp>
      </p:grpSp>
      <p:grpSp>
        <p:nvGrpSpPr>
          <p:cNvPr id="127" name="Google Shape;127;p4"/>
          <p:cNvGrpSpPr/>
          <p:nvPr/>
        </p:nvGrpSpPr>
        <p:grpSpPr>
          <a:xfrm>
            <a:off x="6104113" y="176738"/>
            <a:ext cx="3289507" cy="5717857"/>
            <a:chOff x="6104113" y="176738"/>
            <a:chExt cx="3289507" cy="5717857"/>
          </a:xfrm>
        </p:grpSpPr>
        <p:pic>
          <p:nvPicPr>
            <p:cNvPr descr="Uma imagem contendo objeto, abajur, mesa, computador&#10;&#10;Descrição gerada automaticamente" id="128" name="Google Shape;128;p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104113" y="176738"/>
              <a:ext cx="3047644" cy="30476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6828382" y="3350309"/>
              <a:ext cx="2565238" cy="25442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Char char="▪"/>
              </a:pP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Microfone de mesa USB haste flexível </a:t>
              </a:r>
              <a:endParaRPr/>
            </a:p>
            <a:p>
              <a:pPr indent="-285750" lvl="0" marL="285750" marR="0" rtl="0" algn="l">
                <a:spcBef>
                  <a:spcPts val="100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Char char="▪"/>
              </a:pP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Fornecimento de energia: USB 5.0V</a:t>
              </a:r>
              <a:endParaRPr/>
            </a:p>
            <a:p>
              <a:pPr indent="-285750" lvl="0" marL="285750" marR="0" rtl="0" algn="l">
                <a:spcBef>
                  <a:spcPts val="100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Char char="▪"/>
              </a:pP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Conexão USB</a:t>
              </a:r>
              <a:endParaRPr/>
            </a:p>
            <a:p>
              <a:pPr indent="-285750" lvl="0" marL="285750" marR="0" rtl="0" algn="l">
                <a:spcBef>
                  <a:spcPts val="100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Char char="▪"/>
              </a:pP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Tecla de PTT e mute</a:t>
              </a:r>
              <a:endParaRPr b="1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0" marL="285750" marR="0" rtl="0" algn="l">
                <a:spcBef>
                  <a:spcPts val="100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/>
          <p:nvPr/>
        </p:nvSpPr>
        <p:spPr>
          <a:xfrm>
            <a:off x="1" y="0"/>
            <a:ext cx="312735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191344" y="2150426"/>
            <a:ext cx="285658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Speaker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xo Black"/>
              <a:ea typeface="Exo Black"/>
              <a:cs typeface="Exo Black"/>
              <a:sym typeface="Exo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Pedal PTT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xo Black"/>
              <a:ea typeface="Exo Black"/>
              <a:cs typeface="Exo Black"/>
              <a:sym typeface="Exo Black"/>
            </a:endParaRPr>
          </a:p>
        </p:txBody>
      </p:sp>
      <p:sp>
        <p:nvSpPr>
          <p:cNvPr id="138" name="Google Shape;138;p5"/>
          <p:cNvSpPr txBox="1"/>
          <p:nvPr/>
        </p:nvSpPr>
        <p:spPr>
          <a:xfrm>
            <a:off x="191344" y="1203355"/>
            <a:ext cx="235352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ACESSÓRIOS</a:t>
            </a:r>
            <a:endParaRPr/>
          </a:p>
        </p:txBody>
      </p:sp>
      <p:sp>
        <p:nvSpPr>
          <p:cNvPr id="139" name="Google Shape;139;p5"/>
          <p:cNvSpPr/>
          <p:nvPr/>
        </p:nvSpPr>
        <p:spPr>
          <a:xfrm rot="5400000">
            <a:off x="585163" y="1549377"/>
            <a:ext cx="105724" cy="690813"/>
          </a:xfrm>
          <a:prstGeom prst="rect">
            <a:avLst/>
          </a:prstGeom>
          <a:solidFill>
            <a:srgbClr val="638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0" name="Google Shape;140;p5"/>
          <p:cNvGrpSpPr/>
          <p:nvPr/>
        </p:nvGrpSpPr>
        <p:grpSpPr>
          <a:xfrm>
            <a:off x="3863083" y="228759"/>
            <a:ext cx="3799620" cy="6221968"/>
            <a:chOff x="3863083" y="228759"/>
            <a:chExt cx="3799620" cy="6221968"/>
          </a:xfrm>
        </p:grpSpPr>
        <p:pic>
          <p:nvPicPr>
            <p:cNvPr descr="Caixa de som preta em fundo branco&#10;&#10;Descrição gerada automaticamente" id="141" name="Google Shape;141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863083" y="228759"/>
              <a:ext cx="3410927" cy="3410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p5"/>
            <p:cNvSpPr txBox="1"/>
            <p:nvPr/>
          </p:nvSpPr>
          <p:spPr>
            <a:xfrm>
              <a:off x="4151785" y="3573016"/>
              <a:ext cx="3510918" cy="28777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Char char="▪"/>
              </a:pP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Auto-falantes (par) </a:t>
              </a:r>
              <a:endParaRPr/>
            </a:p>
            <a:p>
              <a:pPr indent="-285750" lvl="0" marL="285750" marR="0" rtl="0" algn="l">
                <a:spcBef>
                  <a:spcPts val="100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Char char="▪"/>
              </a:pP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Plug and play </a:t>
              </a:r>
              <a:endParaRPr/>
            </a:p>
            <a:p>
              <a:pPr indent="-285750" lvl="0" marL="285750" marR="0" rtl="0" algn="l">
                <a:spcBef>
                  <a:spcPts val="100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Char char="▪"/>
              </a:pP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Ajuste do volume da linha</a:t>
              </a:r>
              <a:endParaRPr/>
            </a:p>
            <a:p>
              <a:pPr indent="-285750" lvl="0" marL="285750" marR="0" rtl="0" algn="l">
                <a:spcBef>
                  <a:spcPts val="120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Char char="▪"/>
              </a:pP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 diafragmas de graves</a:t>
              </a:r>
              <a:endParaRPr/>
            </a:p>
            <a:p>
              <a:pPr indent="-285750" lvl="0" marL="285750" marR="0" rtl="0" algn="l">
                <a:spcBef>
                  <a:spcPts val="120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Char char="▪"/>
              </a:pP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 unidades</a:t>
              </a:r>
              <a:endParaRPr/>
            </a:p>
            <a:p>
              <a:pPr indent="-285750" lvl="0" marL="285750" marR="0" rtl="0" algn="l">
                <a:spcBef>
                  <a:spcPts val="120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Char char="▪"/>
              </a:pP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Conexão USB</a:t>
              </a:r>
              <a:endParaRPr/>
            </a:p>
            <a:p>
              <a:pPr indent="-171450" lvl="0" marL="285750" marR="0" rtl="0" algn="l">
                <a:spcBef>
                  <a:spcPts val="120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5"/>
          <p:cNvGrpSpPr/>
          <p:nvPr/>
        </p:nvGrpSpPr>
        <p:grpSpPr>
          <a:xfrm>
            <a:off x="7951405" y="314222"/>
            <a:ext cx="4051420" cy="5249082"/>
            <a:chOff x="7951405" y="314222"/>
            <a:chExt cx="4051420" cy="5249082"/>
          </a:xfrm>
        </p:grpSpPr>
        <p:pic>
          <p:nvPicPr>
            <p:cNvPr descr="Tela de um aparelho celular&#10;&#10;Descrição gerada automaticamente com confiança baixa" id="144" name="Google Shape;144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51405" y="314222"/>
              <a:ext cx="3672408" cy="36724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Google Shape;145;p5"/>
            <p:cNvSpPr txBox="1"/>
            <p:nvPr/>
          </p:nvSpPr>
          <p:spPr>
            <a:xfrm>
              <a:off x="7992002" y="3573016"/>
              <a:ext cx="4010822" cy="1990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Char char="▪"/>
              </a:pP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Corpo fundido em Alumínio</a:t>
              </a:r>
              <a:endParaRPr/>
            </a:p>
            <a:p>
              <a:pPr indent="-285750" lvl="0" marL="285750" marR="0" rtl="0" algn="l">
                <a:spcBef>
                  <a:spcPts val="100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Char char="▪"/>
              </a:pP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Grau de proteção IP65</a:t>
              </a:r>
              <a:endParaRPr/>
            </a:p>
            <a:p>
              <a:pPr indent="-285750" lvl="0" marL="285750" marR="0" rtl="0" algn="l">
                <a:spcBef>
                  <a:spcPts val="100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Char char="▪"/>
              </a:pP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Pedal robusto com alça para fixação</a:t>
              </a:r>
              <a:endParaRPr/>
            </a:p>
            <a:p>
              <a:pPr indent="-285750" lvl="0" marL="285750" marR="0" rtl="0" algn="l">
                <a:spcBef>
                  <a:spcPts val="100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Char char="▪"/>
              </a:pPr>
              <a:r>
                <a:rPr b="1" lang="pt-B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Conexão USB</a:t>
              </a:r>
              <a:endParaRPr/>
            </a:p>
            <a:p>
              <a:pPr indent="-171450" lvl="0" marL="285750" marR="0" rtl="0" algn="l">
                <a:spcBef>
                  <a:spcPts val="1000"/>
                </a:spcBef>
                <a:spcAft>
                  <a:spcPts val="0"/>
                </a:spcAft>
                <a:buClr>
                  <a:srgbClr val="638435"/>
                </a:buClr>
                <a:buSzPts val="1800"/>
                <a:buFont typeface="Noto Sans Symbols"/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/>
          <p:nvPr/>
        </p:nvSpPr>
        <p:spPr>
          <a:xfrm>
            <a:off x="1" y="0"/>
            <a:ext cx="312735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155575" y="2492896"/>
            <a:ext cx="2856589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SMALL BUSINESS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xo Black"/>
              <a:ea typeface="Exo Black"/>
              <a:cs typeface="Exo Black"/>
              <a:sym typeface="Exo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LOW END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xo Black"/>
              <a:ea typeface="Exo Black"/>
              <a:cs typeface="Exo Black"/>
              <a:sym typeface="Exo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MID TIER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xo Black"/>
              <a:ea typeface="Exo Black"/>
              <a:cs typeface="Exo Black"/>
              <a:sym typeface="Exo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HIG TIER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xo Black"/>
              <a:ea typeface="Exo Black"/>
              <a:cs typeface="Exo Black"/>
              <a:sym typeface="Exo Black"/>
            </a:endParaRPr>
          </a:p>
        </p:txBody>
      </p:sp>
      <p:sp>
        <p:nvSpPr>
          <p:cNvPr id="154" name="Google Shape;154;p6"/>
          <p:cNvSpPr txBox="1"/>
          <p:nvPr/>
        </p:nvSpPr>
        <p:spPr>
          <a:xfrm>
            <a:off x="191344" y="1203355"/>
            <a:ext cx="236475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SERVIDORES</a:t>
            </a:r>
            <a:endParaRPr/>
          </a:p>
        </p:txBody>
      </p:sp>
      <p:sp>
        <p:nvSpPr>
          <p:cNvPr id="155" name="Google Shape;155;p6"/>
          <p:cNvSpPr/>
          <p:nvPr/>
        </p:nvSpPr>
        <p:spPr>
          <a:xfrm rot="5400000">
            <a:off x="585163" y="1549377"/>
            <a:ext cx="105724" cy="690813"/>
          </a:xfrm>
          <a:prstGeom prst="rect">
            <a:avLst/>
          </a:prstGeom>
          <a:solidFill>
            <a:srgbClr val="638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6" name="Google Shape;156;p6"/>
          <p:cNvGraphicFramePr/>
          <p:nvPr/>
        </p:nvGraphicFramePr>
        <p:xfrm>
          <a:off x="4202724" y="35077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{47DBCD42-ECCF-4E25-BE59-CBEF8931C197}</a:tableStyleId>
              </a:tblPr>
              <a:tblGrid>
                <a:gridCol w="1370225"/>
                <a:gridCol w="920625"/>
                <a:gridCol w="4570975"/>
              </a:tblGrid>
              <a:tr h="234200">
                <a:tc grid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638435"/>
                          </a:solidFill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PKG-SRV-SML - Pacote Servidor Small Business </a:t>
                      </a:r>
                      <a:endParaRPr b="1" i="0" sz="1100" u="none" cap="none" strike="noStrike">
                        <a:solidFill>
                          <a:srgbClr val="638435"/>
                        </a:solidFill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</a:txBody>
                  <a:tcPr marT="9525" marB="0" marR="9525" marL="9525" anchor="b"/>
                </a:tc>
                <a:tc hMerge="1"/>
                <a:tc hMerge="1"/>
              </a:tr>
              <a:tr h="234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Part Number</a:t>
                      </a:r>
                      <a:endParaRPr b="1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Quantidade</a:t>
                      </a:r>
                      <a:endParaRPr b="1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Nome</a:t>
                      </a:r>
                      <a:endParaRPr b="1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</a:tr>
              <a:tr h="234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NC-PKG-SRV-SML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100" u="none" cap="none" strike="noStrike">
                          <a:solidFill>
                            <a:srgbClr val="000000"/>
                          </a:solidFill>
                        </a:rPr>
                        <a:t>Pacote Servidor Small Business (até 2 consoles e até 4 canais)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ctr"/>
                </a:tc>
              </a:tr>
              <a:tr h="234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NC-SW-DSP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100" u="none" cap="none" strike="noStrike">
                          <a:solidFill>
                            <a:srgbClr val="000000"/>
                          </a:solidFill>
                        </a:rPr>
                        <a:t>Licença Console de Despacho TXRoIP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ctr"/>
                </a:tc>
              </a:tr>
              <a:tr h="234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NC-LIC-GTW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2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100" u="none" cap="none" strike="noStrike">
                          <a:solidFill>
                            <a:srgbClr val="000000"/>
                          </a:solidFill>
                        </a:rPr>
                        <a:t>Licença Gateway TXRoIP – 1 canal de voz - Analog/DMR/NXDN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ctr"/>
                </a:tc>
              </a:tr>
              <a:tr h="234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NV-LIC-WEB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100" u="none" cap="none" strike="noStrike">
                          <a:solidFill>
                            <a:srgbClr val="000000"/>
                          </a:solidFill>
                        </a:rPr>
                        <a:t>Licença Web TXRoIP 5 Usuário Simultâneos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ctr"/>
                </a:tc>
              </a:tr>
            </a:tbl>
          </a:graphicData>
        </a:graphic>
      </p:graphicFrame>
      <p:graphicFrame>
        <p:nvGraphicFramePr>
          <p:cNvPr id="157" name="Google Shape;157;p6"/>
          <p:cNvGraphicFramePr/>
          <p:nvPr/>
        </p:nvGraphicFramePr>
        <p:xfrm>
          <a:off x="4223792" y="184192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{47DBCD42-ECCF-4E25-BE59-CBEF8931C197}</a:tableStyleId>
              </a:tblPr>
              <a:tblGrid>
                <a:gridCol w="1370225"/>
                <a:gridCol w="920625"/>
                <a:gridCol w="4570975"/>
              </a:tblGrid>
              <a:tr h="234200">
                <a:tc grid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638435"/>
                          </a:solidFill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PKG-SRV-LOW - Pacote Servidor Low End </a:t>
                      </a:r>
                      <a:endParaRPr b="1" i="0" sz="1100" u="none" cap="none" strike="noStrike">
                        <a:solidFill>
                          <a:srgbClr val="638435"/>
                        </a:solidFill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</a:txBody>
                  <a:tcPr marT="9525" marB="0" marR="9525" marL="9525" anchor="b"/>
                </a:tc>
                <a:tc hMerge="1"/>
                <a:tc hMerge="1"/>
              </a:tr>
              <a:tr h="234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Part Number</a:t>
                      </a:r>
                      <a:endParaRPr b="1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Quantidade</a:t>
                      </a:r>
                      <a:endParaRPr b="1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Nome</a:t>
                      </a:r>
                      <a:endParaRPr b="1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</a:tr>
              <a:tr h="234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NC-PKG-SRV-LOW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100" u="none" cap="none" strike="noStrike">
                          <a:solidFill>
                            <a:srgbClr val="000000"/>
                          </a:solidFill>
                        </a:rPr>
                        <a:t>Pacote Servidor Low End (até 4 consoles e até 12 canais)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ctr"/>
                </a:tc>
              </a:tr>
              <a:tr h="234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NC-SW-DSP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100" u="none" cap="none" strike="noStrike">
                          <a:solidFill>
                            <a:srgbClr val="000000"/>
                          </a:solidFill>
                        </a:rPr>
                        <a:t>Licença Console de Despacho TXRoIP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ctr"/>
                </a:tc>
              </a:tr>
              <a:tr h="234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NC-LIC-GTW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2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100" u="none" cap="none" strike="noStrike">
                          <a:solidFill>
                            <a:srgbClr val="000000"/>
                          </a:solidFill>
                        </a:rPr>
                        <a:t>Licença Gateway TXRoIP – 1 canal de voz - Analog/DMR/NXDN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ctr"/>
                </a:tc>
              </a:tr>
              <a:tr h="234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NV-LIC-WEB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100" u="none" cap="none" strike="noStrike">
                          <a:solidFill>
                            <a:srgbClr val="000000"/>
                          </a:solidFill>
                        </a:rPr>
                        <a:t>Licença Web TXRoIP 5 Usuário Simultâneos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ctr"/>
                </a:tc>
              </a:tr>
            </a:tbl>
          </a:graphicData>
        </a:graphic>
      </p:graphicFrame>
      <p:graphicFrame>
        <p:nvGraphicFramePr>
          <p:cNvPr id="158" name="Google Shape;158;p6"/>
          <p:cNvGraphicFramePr/>
          <p:nvPr/>
        </p:nvGraphicFramePr>
        <p:xfrm>
          <a:off x="4202724" y="33511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{47DBCD42-ECCF-4E25-BE59-CBEF8931C197}</a:tableStyleId>
              </a:tblPr>
              <a:tblGrid>
                <a:gridCol w="1370225"/>
                <a:gridCol w="920625"/>
                <a:gridCol w="4570975"/>
              </a:tblGrid>
              <a:tr h="234200">
                <a:tc grid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638435"/>
                          </a:solidFill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PKG-SRV-MID - Pacote Servidor Mid Tier </a:t>
                      </a:r>
                      <a:endParaRPr b="1" i="0" sz="1100" u="none" cap="none" strike="noStrike">
                        <a:solidFill>
                          <a:srgbClr val="638435"/>
                        </a:solidFill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</a:txBody>
                  <a:tcPr marT="9525" marB="0" marR="9525" marL="9525" anchor="b"/>
                </a:tc>
                <a:tc hMerge="1"/>
                <a:tc hMerge="1"/>
              </a:tr>
              <a:tr h="234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Part Number</a:t>
                      </a:r>
                      <a:endParaRPr b="1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Quantidade</a:t>
                      </a:r>
                      <a:endParaRPr b="1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Nome</a:t>
                      </a:r>
                      <a:endParaRPr b="1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</a:tr>
              <a:tr h="234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NC-PKG-SRV-MID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100" u="none" cap="none" strike="noStrike">
                          <a:solidFill>
                            <a:srgbClr val="000000"/>
                          </a:solidFill>
                        </a:rPr>
                        <a:t>Pacote Servidor Mid Tier (até 16 consoles e até 24 canais)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ctr"/>
                </a:tc>
              </a:tr>
              <a:tr h="234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NC-SW-DSP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100" u="none" cap="none" strike="noStrike">
                          <a:solidFill>
                            <a:srgbClr val="000000"/>
                          </a:solidFill>
                        </a:rPr>
                        <a:t>Licença Console de Despacho TXRoIP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ctr"/>
                </a:tc>
              </a:tr>
              <a:tr h="264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NC-LIC-GTW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2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100" u="none" cap="none" strike="noStrike">
                          <a:solidFill>
                            <a:srgbClr val="000000"/>
                          </a:solidFill>
                        </a:rPr>
                        <a:t>Licença Gateway TXRoIP – 1 canal de voz - Analog/DMR/NXDN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ctr"/>
                </a:tc>
              </a:tr>
              <a:tr h="234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NV-LIC-WEB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100" u="none" cap="none" strike="noStrike">
                          <a:solidFill>
                            <a:srgbClr val="000000"/>
                          </a:solidFill>
                        </a:rPr>
                        <a:t>Licença Web TXRoIP 5 Usuário Simultâneos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ctr"/>
                </a:tc>
              </a:tr>
            </a:tbl>
          </a:graphicData>
        </a:graphic>
      </p:graphicFrame>
      <p:graphicFrame>
        <p:nvGraphicFramePr>
          <p:cNvPr id="159" name="Google Shape;159;p6"/>
          <p:cNvGraphicFramePr/>
          <p:nvPr/>
        </p:nvGraphicFramePr>
        <p:xfrm>
          <a:off x="4223792" y="486625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{47DBCD42-ECCF-4E25-BE59-CBEF8931C197}</a:tableStyleId>
              </a:tblPr>
              <a:tblGrid>
                <a:gridCol w="1370225"/>
                <a:gridCol w="920625"/>
                <a:gridCol w="4570975"/>
              </a:tblGrid>
              <a:tr h="234200">
                <a:tc grid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638435"/>
                          </a:solidFill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PKG-SRV-HIGH - Pacote Servidor High Tier </a:t>
                      </a:r>
                      <a:endParaRPr b="1" i="0" sz="1100" u="none" cap="none" strike="noStrike">
                        <a:solidFill>
                          <a:srgbClr val="638435"/>
                        </a:solidFill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</a:txBody>
                  <a:tcPr marT="9525" marB="0" marR="9525" marL="9525" anchor="b"/>
                </a:tc>
                <a:tc hMerge="1"/>
                <a:tc hMerge="1"/>
              </a:tr>
              <a:tr h="234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Part Number</a:t>
                      </a:r>
                      <a:endParaRPr b="1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Quantidade</a:t>
                      </a:r>
                      <a:endParaRPr b="1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Nome</a:t>
                      </a:r>
                      <a:endParaRPr b="1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</a:tr>
              <a:tr h="234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NC-PKG-SRV-HIGH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100" u="none" cap="none" strike="noStrike">
                          <a:solidFill>
                            <a:srgbClr val="000000"/>
                          </a:solidFill>
                        </a:rPr>
                        <a:t>Pacote Servidor High Tier (acima de 16 consoles, e acima de 24 canais)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ctr"/>
                </a:tc>
              </a:tr>
              <a:tr h="234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NC-SW-DSP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100" u="none" cap="none" strike="noStrike">
                          <a:solidFill>
                            <a:srgbClr val="000000"/>
                          </a:solidFill>
                        </a:rPr>
                        <a:t>Licença Console de Despacho TXRoIP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ctr"/>
                </a:tc>
              </a:tr>
              <a:tr h="234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NC-LIC-GTW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2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100" u="none" cap="none" strike="noStrike">
                          <a:solidFill>
                            <a:srgbClr val="000000"/>
                          </a:solidFill>
                        </a:rPr>
                        <a:t>Licença Gateway TXRoIP – 1 canal de voz - Analog/DMR/NXDN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ctr"/>
                </a:tc>
              </a:tr>
              <a:tr h="234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NV-LIC-WEB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/>
                        <a:t>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100" u="none" cap="none" strike="noStrike">
                          <a:solidFill>
                            <a:srgbClr val="000000"/>
                          </a:solidFill>
                        </a:rPr>
                        <a:t>Licença Web TXRoIP 5 Usuário Simultâneos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ma imagem contendo céu, ao ar livre, pilone, pôr do sol&#10;&#10;Descrição gerada automaticamente" id="166" name="Google Shape;16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4680" y="0"/>
            <a:ext cx="5080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4543" y="185452"/>
            <a:ext cx="6872806" cy="6573712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7"/>
          <p:cNvSpPr/>
          <p:nvPr/>
        </p:nvSpPr>
        <p:spPr>
          <a:xfrm>
            <a:off x="-1968896" y="2564904"/>
            <a:ext cx="6614916" cy="1440160"/>
          </a:xfrm>
          <a:custGeom>
            <a:rect b="b" l="l" r="r" t="t"/>
            <a:pathLst>
              <a:path extrusionOk="0" h="1015632" w="4664982">
                <a:moveTo>
                  <a:pt x="0" y="0"/>
                </a:moveTo>
                <a:lnTo>
                  <a:pt x="4664982" y="14287"/>
                </a:lnTo>
                <a:lnTo>
                  <a:pt x="4512582" y="1010870"/>
                </a:lnTo>
                <a:lnTo>
                  <a:pt x="0" y="1015632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7"/>
          <p:cNvSpPr txBox="1"/>
          <p:nvPr/>
        </p:nvSpPr>
        <p:spPr>
          <a:xfrm>
            <a:off x="551384" y="2834933"/>
            <a:ext cx="3461204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NOVAS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FUNCIONALIDADES</a:t>
            </a:r>
            <a:endParaRPr/>
          </a:p>
        </p:txBody>
      </p:sp>
      <p:sp>
        <p:nvSpPr>
          <p:cNvPr id="170" name="Google Shape;170;p7"/>
          <p:cNvSpPr/>
          <p:nvPr/>
        </p:nvSpPr>
        <p:spPr>
          <a:xfrm>
            <a:off x="458936" y="2916043"/>
            <a:ext cx="92448" cy="720080"/>
          </a:xfrm>
          <a:prstGeom prst="rect">
            <a:avLst/>
          </a:prstGeom>
          <a:solidFill>
            <a:srgbClr val="638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ma imagem contendo céu, ao ar livre, pilone, pôr do sol&#10;&#10;Descrição gerada automaticamente" id="177" name="Google Shape;17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4680" y="0"/>
            <a:ext cx="5080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/>
          <p:nvPr/>
        </p:nvSpPr>
        <p:spPr>
          <a:xfrm>
            <a:off x="-1968896" y="2564904"/>
            <a:ext cx="6614916" cy="1440160"/>
          </a:xfrm>
          <a:custGeom>
            <a:rect b="b" l="l" r="r" t="t"/>
            <a:pathLst>
              <a:path extrusionOk="0" h="1015632" w="4664982">
                <a:moveTo>
                  <a:pt x="0" y="0"/>
                </a:moveTo>
                <a:lnTo>
                  <a:pt x="4664982" y="14287"/>
                </a:lnTo>
                <a:lnTo>
                  <a:pt x="4512582" y="1010870"/>
                </a:lnTo>
                <a:lnTo>
                  <a:pt x="0" y="1015632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8"/>
          <p:cNvSpPr txBox="1"/>
          <p:nvPr/>
        </p:nvSpPr>
        <p:spPr>
          <a:xfrm>
            <a:off x="551384" y="2834933"/>
            <a:ext cx="3461204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NOVAS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FUNCIONALIDADES</a:t>
            </a:r>
            <a:endParaRPr/>
          </a:p>
        </p:txBody>
      </p:sp>
      <p:sp>
        <p:nvSpPr>
          <p:cNvPr id="180" name="Google Shape;180;p8"/>
          <p:cNvSpPr/>
          <p:nvPr/>
        </p:nvSpPr>
        <p:spPr>
          <a:xfrm>
            <a:off x="458936" y="2916043"/>
            <a:ext cx="92448" cy="720080"/>
          </a:xfrm>
          <a:prstGeom prst="rect">
            <a:avLst/>
          </a:prstGeom>
          <a:solidFill>
            <a:srgbClr val="638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8"/>
          <p:cNvSpPr/>
          <p:nvPr/>
        </p:nvSpPr>
        <p:spPr>
          <a:xfrm>
            <a:off x="5599541" y="1372994"/>
            <a:ext cx="6300442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44000" lvl="0" marL="144000" marR="0" rtl="0" algn="l"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Noto Sans Symbols"/>
              <a:buChar char="▪"/>
            </a:pPr>
            <a:r>
              <a:rPr b="1"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Supervisão de ramais telefônicos com centrais Alcatel e Avaya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4000" lvl="0" marL="144000" marR="0" rtl="0" algn="l"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Noto Sans Symbols"/>
              <a:buChar char="▪"/>
            </a:pPr>
            <a:r>
              <a:rPr b="1"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Gravação e reprodução de sons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4000" lvl="0" marL="144000" marR="0" rtl="0" algn="l"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Noto Sans Symbols"/>
              <a:buChar char="▪"/>
            </a:pPr>
            <a:r>
              <a:rPr b="1"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Abrir browser dentro da aplicação da Console</a:t>
            </a:r>
            <a:endParaRPr/>
          </a:p>
          <a:p>
            <a:pPr indent="33799" lvl="0" marL="144000" marR="0" rtl="0" algn="l"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Noto Sans Symbols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4000" lvl="0" marL="144000" marR="0" rtl="0" algn="l">
              <a:spcBef>
                <a:spcPts val="0"/>
              </a:spcBef>
              <a:spcAft>
                <a:spcPts val="0"/>
              </a:spcAft>
              <a:buClr>
                <a:srgbClr val="638435"/>
              </a:buClr>
              <a:buSzPts val="2800"/>
              <a:buFont typeface="Noto Sans Symbols"/>
              <a:buChar char="▪"/>
            </a:pPr>
            <a:r>
              <a:rPr b="1"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Conexão com a Repetidora Hytera DMR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"/>
          <p:cNvSpPr txBox="1"/>
          <p:nvPr/>
        </p:nvSpPr>
        <p:spPr>
          <a:xfrm>
            <a:off x="8476034" y="2367799"/>
            <a:ext cx="1293907" cy="1603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Repetidora 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camo.githubusercontent.com/b76dc5557c7cb56ba35b63e709647c11fecae40e/68747470733a2f2f662e636c6f75642e6769746875622e636f6d2f6173736574732f3130383335382f313735373236302f33626332386264342d363637652d313165332d383837632d3231393533633635303261662e706e67" id="189" name="Google Shape;18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6026" y="4972656"/>
            <a:ext cx="879390" cy="87939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9"/>
          <p:cNvSpPr/>
          <p:nvPr/>
        </p:nvSpPr>
        <p:spPr>
          <a:xfrm>
            <a:off x="1" y="0"/>
            <a:ext cx="312735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1" name="Google Shape;191;p9"/>
          <p:cNvCxnSpPr/>
          <p:nvPr/>
        </p:nvCxnSpPr>
        <p:spPr>
          <a:xfrm flipH="1">
            <a:off x="5356164" y="3771973"/>
            <a:ext cx="7686" cy="882344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2" name="Google Shape;192;p9"/>
          <p:cNvCxnSpPr/>
          <p:nvPr/>
        </p:nvCxnSpPr>
        <p:spPr>
          <a:xfrm>
            <a:off x="7686644" y="5475668"/>
            <a:ext cx="955012" cy="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3" name="Google Shape;193;p9"/>
          <p:cNvCxnSpPr/>
          <p:nvPr/>
        </p:nvCxnSpPr>
        <p:spPr>
          <a:xfrm>
            <a:off x="7649359" y="3720258"/>
            <a:ext cx="955012" cy="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4" name="Google Shape;194;p9"/>
          <p:cNvCxnSpPr/>
          <p:nvPr/>
        </p:nvCxnSpPr>
        <p:spPr>
          <a:xfrm>
            <a:off x="7666829" y="2320876"/>
            <a:ext cx="955012" cy="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" name="Google Shape;195;p9"/>
          <p:cNvCxnSpPr/>
          <p:nvPr/>
        </p:nvCxnSpPr>
        <p:spPr>
          <a:xfrm>
            <a:off x="6377694" y="3706570"/>
            <a:ext cx="349282" cy="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6" name="Google Shape;196;p9"/>
          <p:cNvCxnSpPr/>
          <p:nvPr/>
        </p:nvCxnSpPr>
        <p:spPr>
          <a:xfrm rot="-5400000">
            <a:off x="5297685" y="2614884"/>
            <a:ext cx="1345800" cy="842700"/>
          </a:xfrm>
          <a:prstGeom prst="bentConnector2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97" name="Google Shape;19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1142567" y="5034081"/>
            <a:ext cx="286808" cy="92268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9"/>
          <p:cNvSpPr txBox="1"/>
          <p:nvPr/>
        </p:nvSpPr>
        <p:spPr>
          <a:xfrm>
            <a:off x="3326882" y="4353933"/>
            <a:ext cx="1291205" cy="8000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Console de Despacho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Rádio e telefone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9"/>
          <p:cNvSpPr txBox="1"/>
          <p:nvPr/>
        </p:nvSpPr>
        <p:spPr>
          <a:xfrm>
            <a:off x="4701269" y="5533283"/>
            <a:ext cx="1412245" cy="761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Servidores Console de Despacho 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Armazenamento das gravações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0" name="Google Shape;200;p9"/>
          <p:cNvCxnSpPr/>
          <p:nvPr/>
        </p:nvCxnSpPr>
        <p:spPr>
          <a:xfrm rot="10800000">
            <a:off x="4622203" y="3667524"/>
            <a:ext cx="960003" cy="4206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pic>
        <p:nvPicPr>
          <p:cNvPr descr="Nuvem" id="201" name="Google Shape;20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23691" y="3248802"/>
            <a:ext cx="972921" cy="8232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vatarMen3" id="202" name="Google Shape;202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96211" y="2378632"/>
            <a:ext cx="608024" cy="608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vatarMen3" id="203" name="Google Shape;203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92013" y="3184301"/>
            <a:ext cx="608024" cy="608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vatarMen3" id="204" name="Google Shape;204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88028" y="3987847"/>
            <a:ext cx="608024" cy="608024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9"/>
          <p:cNvSpPr txBox="1"/>
          <p:nvPr/>
        </p:nvSpPr>
        <p:spPr>
          <a:xfrm>
            <a:off x="5059864" y="3467006"/>
            <a:ext cx="629841" cy="3413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 Network</a:t>
            </a:r>
            <a:endParaRPr b="1"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81810" y="2426506"/>
            <a:ext cx="630755" cy="630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21133" y="3211518"/>
            <a:ext cx="630755" cy="630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30697" y="3965437"/>
            <a:ext cx="630755" cy="6307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amo.githubusercontent.com/b76dc5557c7cb56ba35b63e709647c11fecae40e/68747470733a2f2f662e636c6f75642e6769746875622e636f6d2f6173736574732f3130383335382f313735373236302f33626332386264342d363637652d313165332d383837632d3231393533633635303261662e706e67" id="209" name="Google Shape;20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6026" y="4493574"/>
            <a:ext cx="879390" cy="87939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9"/>
          <p:cNvSpPr txBox="1"/>
          <p:nvPr/>
        </p:nvSpPr>
        <p:spPr>
          <a:xfrm>
            <a:off x="6484613" y="5524714"/>
            <a:ext cx="1293907" cy="1603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Repetidora 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54394" y="5391299"/>
            <a:ext cx="673900" cy="1935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torre telecom icon" id="212" name="Google Shape;212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739636" y="4430601"/>
            <a:ext cx="666751" cy="81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571865" y="5271471"/>
            <a:ext cx="1114780" cy="282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aio" id="214" name="Google Shape;214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6600102">
            <a:off x="10457925" y="4340438"/>
            <a:ext cx="324301" cy="69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1046170" y="4292620"/>
            <a:ext cx="286808" cy="922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1569832" y="4521901"/>
            <a:ext cx="286808" cy="922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1185736" y="3211519"/>
            <a:ext cx="286808" cy="92268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9"/>
          <p:cNvSpPr txBox="1"/>
          <p:nvPr/>
        </p:nvSpPr>
        <p:spPr>
          <a:xfrm>
            <a:off x="6493485" y="3818080"/>
            <a:ext cx="1293907" cy="1603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Repetidora 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torre telecom icon" id="219" name="Google Shape;219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775929" y="2791964"/>
            <a:ext cx="666751" cy="8167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aio" id="220" name="Google Shape;220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6600102">
            <a:off x="10388735" y="2648427"/>
            <a:ext cx="324301" cy="69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1046170" y="2485729"/>
            <a:ext cx="286808" cy="922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1569832" y="2715011"/>
            <a:ext cx="286808" cy="922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1184485" y="1402499"/>
            <a:ext cx="286808" cy="92268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9"/>
          <p:cNvSpPr txBox="1"/>
          <p:nvPr/>
        </p:nvSpPr>
        <p:spPr>
          <a:xfrm>
            <a:off x="6503738" y="2399921"/>
            <a:ext cx="1293907" cy="1603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Repetidora 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55258" y="2251959"/>
            <a:ext cx="673900" cy="1935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torre telecom icon" id="226" name="Google Shape;226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795878" y="1273700"/>
            <a:ext cx="666751" cy="8167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aio" id="227" name="Google Shape;227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6600102">
            <a:off x="10458788" y="1201098"/>
            <a:ext cx="324301" cy="69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1568580" y="905991"/>
            <a:ext cx="286808" cy="9226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9" name="Google Shape;229;p9"/>
          <p:cNvCxnSpPr/>
          <p:nvPr/>
        </p:nvCxnSpPr>
        <p:spPr>
          <a:xfrm flipH="1" rot="-5400000">
            <a:off x="5595693" y="4515859"/>
            <a:ext cx="1755300" cy="164100"/>
          </a:xfrm>
          <a:prstGeom prst="bentConnector2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30" name="Google Shape;230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557251" y="3548851"/>
            <a:ext cx="1114780" cy="282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1043422" y="497990"/>
            <a:ext cx="286808" cy="922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604371" y="5391299"/>
            <a:ext cx="673900" cy="1935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torre telecom icon" id="233" name="Google Shape;233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789613" y="4430601"/>
            <a:ext cx="666751" cy="81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621842" y="5271471"/>
            <a:ext cx="1114780" cy="282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torre telecom icon" id="235" name="Google Shape;235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825905" y="2791964"/>
            <a:ext cx="666751" cy="81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605234" y="2251959"/>
            <a:ext cx="673900" cy="1935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torre telecom icon" id="237" name="Google Shape;237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845855" y="1273700"/>
            <a:ext cx="666751" cy="81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621842" y="2114985"/>
            <a:ext cx="1114780" cy="282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607227" y="3548851"/>
            <a:ext cx="1114780" cy="28205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9"/>
          <p:cNvSpPr/>
          <p:nvPr/>
        </p:nvSpPr>
        <p:spPr>
          <a:xfrm>
            <a:off x="8016111" y="2100942"/>
            <a:ext cx="289056" cy="3594666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ETHERNET</a:t>
            </a:r>
            <a:endParaRPr/>
          </a:p>
        </p:txBody>
      </p:sp>
      <p:cxnSp>
        <p:nvCxnSpPr>
          <p:cNvPr id="241" name="Google Shape;241;p9"/>
          <p:cNvCxnSpPr/>
          <p:nvPr/>
        </p:nvCxnSpPr>
        <p:spPr>
          <a:xfrm>
            <a:off x="6377694" y="2348741"/>
            <a:ext cx="349282" cy="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2" name="Google Shape;242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571865" y="2132274"/>
            <a:ext cx="1114780" cy="282053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9"/>
          <p:cNvSpPr txBox="1"/>
          <p:nvPr/>
        </p:nvSpPr>
        <p:spPr>
          <a:xfrm>
            <a:off x="146134" y="1496775"/>
            <a:ext cx="2881305" cy="5355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638435"/>
                </a:solidFill>
                <a:latin typeface="Exo Black"/>
                <a:ea typeface="Exo Black"/>
                <a:cs typeface="Exo Black"/>
                <a:sym typeface="Exo Black"/>
              </a:rPr>
              <a:t>Rádios: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Acesso IP a repetidora convencional multi site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xo Black"/>
              <a:ea typeface="Exo Black"/>
              <a:cs typeface="Exo Black"/>
              <a:sym typeface="Exo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P25 DFSI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xo Black"/>
              <a:ea typeface="Exo Black"/>
              <a:cs typeface="Exo Black"/>
              <a:sym typeface="Exo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NXDN IDAS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xo Black"/>
              <a:ea typeface="Exo Black"/>
              <a:cs typeface="Exo Black"/>
              <a:sym typeface="Exo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DMR HYTERA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xo Black"/>
              <a:ea typeface="Exo Black"/>
              <a:cs typeface="Exo Black"/>
              <a:sym typeface="Exo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xo Black"/>
              <a:ea typeface="Exo Black"/>
              <a:cs typeface="Exo Black"/>
              <a:sym typeface="Exo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638435"/>
                </a:solidFill>
                <a:latin typeface="Exo Black"/>
                <a:ea typeface="Exo Black"/>
                <a:cs typeface="Exo Black"/>
                <a:sym typeface="Exo Black"/>
              </a:rPr>
              <a:t>Telefonia: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Acesso via CSTA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xo Black"/>
              <a:ea typeface="Exo Black"/>
              <a:cs typeface="Exo Black"/>
              <a:sym typeface="Exo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ALCATEL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xo Black"/>
              <a:ea typeface="Exo Black"/>
              <a:cs typeface="Exo Black"/>
              <a:sym typeface="Exo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AVAYA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xo Black"/>
              <a:ea typeface="Exo Black"/>
              <a:cs typeface="Exo Black"/>
              <a:sym typeface="Exo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xo Black"/>
              <a:ea typeface="Exo Black"/>
              <a:cs typeface="Exo Black"/>
              <a:sym typeface="Exo Black"/>
            </a:endParaRPr>
          </a:p>
        </p:txBody>
      </p:sp>
      <p:sp>
        <p:nvSpPr>
          <p:cNvPr id="244" name="Google Shape;244;p9"/>
          <p:cNvSpPr txBox="1"/>
          <p:nvPr/>
        </p:nvSpPr>
        <p:spPr>
          <a:xfrm>
            <a:off x="146134" y="644902"/>
            <a:ext cx="264687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Exo Black"/>
                <a:ea typeface="Exo Black"/>
                <a:cs typeface="Exo Black"/>
                <a:sym typeface="Exo Black"/>
              </a:rPr>
              <a:t>ARQUITETURA</a:t>
            </a:r>
            <a:endParaRPr/>
          </a:p>
        </p:txBody>
      </p:sp>
      <p:sp>
        <p:nvSpPr>
          <p:cNvPr id="245" name="Google Shape;245;p9"/>
          <p:cNvSpPr/>
          <p:nvPr/>
        </p:nvSpPr>
        <p:spPr>
          <a:xfrm rot="5400000">
            <a:off x="539953" y="990924"/>
            <a:ext cx="105724" cy="690813"/>
          </a:xfrm>
          <a:prstGeom prst="rect">
            <a:avLst/>
          </a:prstGeom>
          <a:solidFill>
            <a:srgbClr val="638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9"/>
          <p:cNvSpPr txBox="1"/>
          <p:nvPr/>
        </p:nvSpPr>
        <p:spPr>
          <a:xfrm>
            <a:off x="8542758" y="3810355"/>
            <a:ext cx="1293907" cy="1603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Repetidora 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9"/>
          <p:cNvSpPr txBox="1"/>
          <p:nvPr/>
        </p:nvSpPr>
        <p:spPr>
          <a:xfrm>
            <a:off x="8483937" y="5548752"/>
            <a:ext cx="1293907" cy="1603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Repetidora 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astercom RS - Telefonia, Informática e Segurança Eletrônica" id="248" name="Google Shape;248;p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805449" y="745426"/>
            <a:ext cx="1162448" cy="83954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9"/>
          <p:cNvSpPr txBox="1"/>
          <p:nvPr/>
        </p:nvSpPr>
        <p:spPr>
          <a:xfrm>
            <a:off x="4805449" y="417600"/>
            <a:ext cx="1200056" cy="3823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PABX ALCATEL/AVAYA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0" name="Google Shape;250;p9"/>
          <p:cNvCxnSpPr/>
          <p:nvPr/>
        </p:nvCxnSpPr>
        <p:spPr>
          <a:xfrm>
            <a:off x="5356164" y="1475612"/>
            <a:ext cx="0" cy="1956436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51" name="Google Shape;251;p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797137" y="5146395"/>
            <a:ext cx="294952" cy="385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788397" y="4682161"/>
            <a:ext cx="294952" cy="385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2014-07-03T18:57:36Z</dcterms:created>
  <dc:creator>GUIGO</dc:creator>
</cp:coreProperties>
</file>